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059" r:id="rId1"/>
  </p:sldMasterIdLst>
  <p:notesMasterIdLst>
    <p:notesMasterId r:id="rId119"/>
  </p:notesMasterIdLst>
  <p:handoutMasterIdLst>
    <p:handoutMasterId r:id="rId120"/>
  </p:handoutMasterIdLst>
  <p:sldIdLst>
    <p:sldId id="444" r:id="rId2"/>
    <p:sldId id="485" r:id="rId3"/>
    <p:sldId id="486" r:id="rId4"/>
    <p:sldId id="453" r:id="rId5"/>
    <p:sldId id="487" r:id="rId6"/>
    <p:sldId id="645" r:id="rId7"/>
    <p:sldId id="646" r:id="rId8"/>
    <p:sldId id="647" r:id="rId9"/>
    <p:sldId id="606" r:id="rId10"/>
    <p:sldId id="607" r:id="rId11"/>
    <p:sldId id="705" r:id="rId12"/>
    <p:sldId id="707" r:id="rId13"/>
    <p:sldId id="608" r:id="rId14"/>
    <p:sldId id="609" r:id="rId15"/>
    <p:sldId id="706" r:id="rId16"/>
    <p:sldId id="610" r:id="rId17"/>
    <p:sldId id="611" r:id="rId18"/>
    <p:sldId id="612" r:id="rId19"/>
    <p:sldId id="626" r:id="rId20"/>
    <p:sldId id="613" r:id="rId21"/>
    <p:sldId id="666" r:id="rId22"/>
    <p:sldId id="667" r:id="rId23"/>
    <p:sldId id="615" r:id="rId24"/>
    <p:sldId id="616" r:id="rId25"/>
    <p:sldId id="617" r:id="rId26"/>
    <p:sldId id="618" r:id="rId27"/>
    <p:sldId id="619" r:id="rId28"/>
    <p:sldId id="629" r:id="rId29"/>
    <p:sldId id="630" r:id="rId30"/>
    <p:sldId id="634" r:id="rId31"/>
    <p:sldId id="702" r:id="rId32"/>
    <p:sldId id="636" r:id="rId33"/>
    <p:sldId id="639" r:id="rId34"/>
    <p:sldId id="703" r:id="rId35"/>
    <p:sldId id="689" r:id="rId36"/>
    <p:sldId id="704" r:id="rId37"/>
    <p:sldId id="729" r:id="rId38"/>
    <p:sldId id="730" r:id="rId39"/>
    <p:sldId id="731" r:id="rId40"/>
    <p:sldId id="732" r:id="rId41"/>
    <p:sldId id="676" r:id="rId42"/>
    <p:sldId id="677" r:id="rId43"/>
    <p:sldId id="716" r:id="rId44"/>
    <p:sldId id="717" r:id="rId45"/>
    <p:sldId id="719" r:id="rId46"/>
    <p:sldId id="720" r:id="rId47"/>
    <p:sldId id="721" r:id="rId48"/>
    <p:sldId id="722" r:id="rId49"/>
    <p:sldId id="723" r:id="rId50"/>
    <p:sldId id="724" r:id="rId51"/>
    <p:sldId id="715" r:id="rId52"/>
    <p:sldId id="637" r:id="rId53"/>
    <p:sldId id="638" r:id="rId54"/>
    <p:sldId id="708" r:id="rId55"/>
    <p:sldId id="709" r:id="rId56"/>
    <p:sldId id="710" r:id="rId57"/>
    <p:sldId id="711" r:id="rId58"/>
    <p:sldId id="712" r:id="rId59"/>
    <p:sldId id="713" r:id="rId60"/>
    <p:sldId id="714" r:id="rId61"/>
    <p:sldId id="644" r:id="rId62"/>
    <p:sldId id="640" r:id="rId63"/>
    <p:sldId id="641" r:id="rId64"/>
    <p:sldId id="642" r:id="rId65"/>
    <p:sldId id="643" r:id="rId66"/>
    <p:sldId id="678" r:id="rId67"/>
    <p:sldId id="679" r:id="rId68"/>
    <p:sldId id="652" r:id="rId69"/>
    <p:sldId id="653" r:id="rId70"/>
    <p:sldId id="654" r:id="rId71"/>
    <p:sldId id="655" r:id="rId72"/>
    <p:sldId id="656" r:id="rId73"/>
    <p:sldId id="657" r:id="rId74"/>
    <p:sldId id="658" r:id="rId75"/>
    <p:sldId id="659" r:id="rId76"/>
    <p:sldId id="660" r:id="rId77"/>
    <p:sldId id="661" r:id="rId78"/>
    <p:sldId id="733" r:id="rId79"/>
    <p:sldId id="734" r:id="rId80"/>
    <p:sldId id="735" r:id="rId81"/>
    <p:sldId id="692" r:id="rId82"/>
    <p:sldId id="693" r:id="rId83"/>
    <p:sldId id="694" r:id="rId84"/>
    <p:sldId id="695" r:id="rId85"/>
    <p:sldId id="680" r:id="rId86"/>
    <p:sldId id="683" r:id="rId87"/>
    <p:sldId id="668" r:id="rId88"/>
    <p:sldId id="669" r:id="rId89"/>
    <p:sldId id="670" r:id="rId90"/>
    <p:sldId id="671" r:id="rId91"/>
    <p:sldId id="672" r:id="rId92"/>
    <p:sldId id="673" r:id="rId93"/>
    <p:sldId id="674" r:id="rId94"/>
    <p:sldId id="675" r:id="rId95"/>
    <p:sldId id="684" r:id="rId96"/>
    <p:sldId id="696" r:id="rId97"/>
    <p:sldId id="697" r:id="rId98"/>
    <p:sldId id="698" r:id="rId99"/>
    <p:sldId id="699" r:id="rId100"/>
    <p:sldId id="700" r:id="rId101"/>
    <p:sldId id="750" r:id="rId102"/>
    <p:sldId id="701" r:id="rId103"/>
    <p:sldId id="736" r:id="rId104"/>
    <p:sldId id="737" r:id="rId105"/>
    <p:sldId id="738" r:id="rId106"/>
    <p:sldId id="739" r:id="rId107"/>
    <p:sldId id="740" r:id="rId108"/>
    <p:sldId id="741" r:id="rId109"/>
    <p:sldId id="742" r:id="rId110"/>
    <p:sldId id="743" r:id="rId111"/>
    <p:sldId id="744" r:id="rId112"/>
    <p:sldId id="745" r:id="rId113"/>
    <p:sldId id="746" r:id="rId114"/>
    <p:sldId id="749" r:id="rId115"/>
    <p:sldId id="751" r:id="rId116"/>
    <p:sldId id="747" r:id="rId117"/>
    <p:sldId id="603" r:id="rId118"/>
  </p:sldIdLst>
  <p:sldSz cx="9144000" cy="5715000" type="screen16x10"/>
  <p:notesSz cx="6881813" cy="9296400"/>
  <p:defaultTextStyle>
    <a:defPPr>
      <a:defRPr lang="en-US"/>
    </a:defPPr>
    <a:lvl1pPr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9B8F"/>
    <a:srgbClr val="FFFFCC"/>
    <a:srgbClr val="FFE2C5"/>
    <a:srgbClr val="5F5F5F"/>
    <a:srgbClr val="808080"/>
    <a:srgbClr val="A2AEBA"/>
    <a:srgbClr val="BFC7CF"/>
    <a:srgbClr val="D9DE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70" autoAdjust="0"/>
    <p:restoredTop sz="92027" autoAdjust="0"/>
  </p:normalViewPr>
  <p:slideViewPr>
    <p:cSldViewPr>
      <p:cViewPr>
        <p:scale>
          <a:sx n="88" d="100"/>
          <a:sy n="88" d="100"/>
        </p:scale>
        <p:origin x="-1768" y="-336"/>
      </p:cViewPr>
      <p:guideLst>
        <p:guide orient="horz" pos="1800"/>
        <p:guide pos="2880"/>
      </p:guideLst>
    </p:cSldViewPr>
  </p:slideViewPr>
  <p:outlineViewPr>
    <p:cViewPr>
      <p:scale>
        <a:sx n="33" d="100"/>
        <a:sy n="33" d="100"/>
      </p:scale>
      <p:origin x="0" y="34728"/>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8" d="100"/>
          <a:sy n="58" d="100"/>
        </p:scale>
        <p:origin x="-2652" y="-102"/>
      </p:cViewPr>
      <p:guideLst>
        <p:guide orient="horz" pos="2928"/>
        <p:guide pos="2167"/>
      </p:guideLst>
    </p:cSldViewPr>
  </p:notesViewPr>
  <p:gridSpacing cx="72008" cy="72008"/>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20" Type="http://schemas.openxmlformats.org/officeDocument/2006/relationships/handoutMaster" Target="handoutMasters/handoutMaster1.xml"/><Relationship Id="rId121" Type="http://schemas.openxmlformats.org/officeDocument/2006/relationships/printerSettings" Target="printerSettings/printerSettings1.bin"/><Relationship Id="rId122" Type="http://schemas.openxmlformats.org/officeDocument/2006/relationships/presProps" Target="presProps.xml"/><Relationship Id="rId123" Type="http://schemas.openxmlformats.org/officeDocument/2006/relationships/viewProps" Target="viewProps.xml"/><Relationship Id="rId124" Type="http://schemas.openxmlformats.org/officeDocument/2006/relationships/theme" Target="theme/theme1.xml"/><Relationship Id="rId125"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00" Type="http://schemas.openxmlformats.org/officeDocument/2006/relationships/slide" Target="slides/slide99.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notesMaster" Target="notesMasters/notesMaster1.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1762" name="Rectangle 2"/>
          <p:cNvSpPr>
            <a:spLocks noGrp="1" noChangeArrowheads="1"/>
          </p:cNvSpPr>
          <p:nvPr>
            <p:ph type="hdr" sz="quarter"/>
          </p:nvPr>
        </p:nvSpPr>
        <p:spPr bwMode="auto">
          <a:xfrm>
            <a:off x="2370138" y="0"/>
            <a:ext cx="4511675"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lgn="r" defTabSz="923925" eaLnBrk="1" hangingPunct="1">
              <a:defRPr sz="900">
                <a:solidFill>
                  <a:srgbClr val="5F5F5F"/>
                </a:solidFill>
                <a:latin typeface="Arial" charset="0"/>
                <a:ea typeface="+mn-ea"/>
                <a:cs typeface="+mn-cs"/>
              </a:defRPr>
            </a:lvl1pPr>
          </a:lstStyle>
          <a:p>
            <a:pPr>
              <a:defRPr/>
            </a:pPr>
            <a:r>
              <a:rPr lang="en-US"/>
              <a:t>[Title of the course]</a:t>
            </a:r>
          </a:p>
        </p:txBody>
      </p:sp>
      <p:sp>
        <p:nvSpPr>
          <p:cNvPr id="501763" name="Rectangle 3"/>
          <p:cNvSpPr>
            <a:spLocks noGrp="1" noChangeArrowheads="1"/>
          </p:cNvSpPr>
          <p:nvPr>
            <p:ph type="dt" sz="quarter" idx="1"/>
          </p:nvPr>
        </p:nvSpPr>
        <p:spPr bwMode="auto">
          <a:xfrm>
            <a:off x="0" y="0"/>
            <a:ext cx="1911350"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defTabSz="923925" eaLnBrk="1" hangingPunct="1">
              <a:defRPr sz="900" smtClean="0">
                <a:solidFill>
                  <a:srgbClr val="5F5F5F"/>
                </a:solidFill>
              </a:defRPr>
            </a:lvl1pPr>
          </a:lstStyle>
          <a:p>
            <a:pPr>
              <a:defRPr/>
            </a:pPr>
            <a:fld id="{D2311312-5453-4838-B29E-4EA3A882F044}" type="datetime1">
              <a:rPr lang="en-US"/>
              <a:pPr>
                <a:defRPr/>
              </a:pPr>
              <a:t>8/6/12</a:t>
            </a:fld>
            <a:endParaRPr lang="en-US"/>
          </a:p>
        </p:txBody>
      </p:sp>
      <p:sp>
        <p:nvSpPr>
          <p:cNvPr id="501764" name="Rectangle 4"/>
          <p:cNvSpPr>
            <a:spLocks noGrp="1" noChangeArrowheads="1"/>
          </p:cNvSpPr>
          <p:nvPr>
            <p:ph type="ftr" sz="quarter" idx="2"/>
          </p:nvPr>
        </p:nvSpPr>
        <p:spPr bwMode="auto">
          <a:xfrm>
            <a:off x="0" y="8831263"/>
            <a:ext cx="5811838" cy="46513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defTabSz="923925" eaLnBrk="1" hangingPunct="1">
              <a:defRPr sz="900" smtClean="0">
                <a:solidFill>
                  <a:srgbClr val="5F5F5F"/>
                </a:solidFill>
              </a:defRPr>
            </a:lvl1pPr>
          </a:lstStyle>
          <a:p>
            <a:pPr>
              <a:defRPr/>
            </a:pPr>
            <a:r>
              <a:rPr lang="en-US"/>
              <a:t>Copyright © 2004-2005 NameOfTheOrganization. All rights reserved.</a:t>
            </a:r>
          </a:p>
        </p:txBody>
      </p:sp>
      <p:sp>
        <p:nvSpPr>
          <p:cNvPr id="501765" name="Rectangle 5"/>
          <p:cNvSpPr>
            <a:spLocks noGrp="1" noChangeArrowheads="1"/>
          </p:cNvSpPr>
          <p:nvPr>
            <p:ph type="sldNum" sz="quarter" idx="3"/>
          </p:nvPr>
        </p:nvSpPr>
        <p:spPr bwMode="auto">
          <a:xfrm>
            <a:off x="6348413" y="8831263"/>
            <a:ext cx="533400" cy="46513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lgn="r" defTabSz="923925" eaLnBrk="1" hangingPunct="1">
              <a:defRPr sz="900" smtClean="0">
                <a:solidFill>
                  <a:srgbClr val="5F5F5F"/>
                </a:solidFill>
              </a:defRPr>
            </a:lvl1pPr>
          </a:lstStyle>
          <a:p>
            <a:pPr>
              <a:defRPr/>
            </a:pPr>
            <a:fld id="{72E45660-14A8-4B58-9D54-FCF5FD535C8A}" type="slidenum">
              <a:rPr lang="en-US"/>
              <a:pPr>
                <a:defRPr/>
              </a:pPr>
              <a:t>‹#›</a:t>
            </a:fld>
            <a:endParaRPr lang="en-US"/>
          </a:p>
        </p:txBody>
      </p:sp>
    </p:spTree>
    <p:extLst>
      <p:ext uri="{BB962C8B-B14F-4D97-AF65-F5344CB8AC3E}">
        <p14:creationId xmlns:p14="http://schemas.microsoft.com/office/powerpoint/2010/main" val="22592783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2293938" y="0"/>
            <a:ext cx="4587875"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lgn="r" defTabSz="923925" eaLnBrk="1" hangingPunct="1">
              <a:defRPr sz="900">
                <a:solidFill>
                  <a:srgbClr val="5F5F5F"/>
                </a:solidFill>
                <a:latin typeface="Arial" charset="0"/>
                <a:ea typeface="+mn-ea"/>
                <a:cs typeface="+mn-cs"/>
              </a:defRPr>
            </a:lvl1pPr>
          </a:lstStyle>
          <a:p>
            <a:pPr>
              <a:defRPr/>
            </a:pPr>
            <a:r>
              <a:rPr lang="en-US" dirty="0"/>
              <a:t>[Title of the course]</a:t>
            </a:r>
          </a:p>
        </p:txBody>
      </p:sp>
      <p:sp>
        <p:nvSpPr>
          <p:cNvPr id="16387" name="Rectangle 3"/>
          <p:cNvSpPr>
            <a:spLocks noGrp="1" noChangeArrowheads="1"/>
          </p:cNvSpPr>
          <p:nvPr>
            <p:ph type="dt" idx="1"/>
          </p:nvPr>
        </p:nvSpPr>
        <p:spPr bwMode="auto">
          <a:xfrm>
            <a:off x="0" y="0"/>
            <a:ext cx="2065338"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defTabSz="923925" eaLnBrk="1" hangingPunct="1">
              <a:defRPr sz="900" smtClean="0">
                <a:solidFill>
                  <a:srgbClr val="5F5F5F"/>
                </a:solidFill>
              </a:defRPr>
            </a:lvl1pPr>
          </a:lstStyle>
          <a:p>
            <a:pPr>
              <a:defRPr/>
            </a:pPr>
            <a:fld id="{DECD9CA4-4D38-43C9-9B39-98127E024D67}" type="datetime1">
              <a:rPr lang="en-US"/>
              <a:pPr>
                <a:defRPr/>
              </a:pPr>
              <a:t>8/6/12</a:t>
            </a:fld>
            <a:endParaRPr lang="en-US"/>
          </a:p>
        </p:txBody>
      </p:sp>
      <p:sp>
        <p:nvSpPr>
          <p:cNvPr id="31748" name="Rectangle 4"/>
          <p:cNvSpPr>
            <a:spLocks noGrp="1" noRot="1" noChangeAspect="1" noChangeArrowheads="1" noTextEdit="1"/>
          </p:cNvSpPr>
          <p:nvPr>
            <p:ph type="sldImg" idx="2"/>
          </p:nvPr>
        </p:nvSpPr>
        <p:spPr bwMode="auto">
          <a:xfrm>
            <a:off x="654050" y="696913"/>
            <a:ext cx="5575300" cy="3486150"/>
          </a:xfrm>
          <a:prstGeom prst="rect">
            <a:avLst/>
          </a:prstGeom>
          <a:noFill/>
          <a:ln w="9525">
            <a:solidFill>
              <a:srgbClr val="000000"/>
            </a:solidFill>
            <a:miter lim="800000"/>
            <a:headEnd/>
            <a:tailEnd/>
          </a:ln>
        </p:spPr>
      </p:sp>
      <p:sp>
        <p:nvSpPr>
          <p:cNvPr id="16389" name="Rectangle 5"/>
          <p:cNvSpPr>
            <a:spLocks noGrp="1" noChangeArrowheads="1"/>
          </p:cNvSpPr>
          <p:nvPr>
            <p:ph type="body" sz="quarter" idx="3"/>
          </p:nvPr>
        </p:nvSpPr>
        <p:spPr bwMode="auto">
          <a:xfrm>
            <a:off x="688975" y="4416425"/>
            <a:ext cx="5505450" cy="4183063"/>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6390" name="Rectangle 6"/>
          <p:cNvSpPr>
            <a:spLocks noGrp="1" noChangeArrowheads="1"/>
          </p:cNvSpPr>
          <p:nvPr>
            <p:ph type="ftr" sz="quarter" idx="4"/>
          </p:nvPr>
        </p:nvSpPr>
        <p:spPr bwMode="auto">
          <a:xfrm>
            <a:off x="0" y="8829675"/>
            <a:ext cx="5657850" cy="465138"/>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defTabSz="923925" eaLnBrk="1" hangingPunct="1">
              <a:defRPr sz="900" smtClean="0">
                <a:solidFill>
                  <a:srgbClr val="5F5F5F"/>
                </a:solidFill>
              </a:defRPr>
            </a:lvl1pPr>
          </a:lstStyle>
          <a:p>
            <a:pPr>
              <a:defRPr/>
            </a:pPr>
            <a:r>
              <a:rPr lang="en-US"/>
              <a:t>Copyright © 2004-2005 NameOfTheOrganization. All rights reserved.</a:t>
            </a:r>
          </a:p>
        </p:txBody>
      </p:sp>
      <p:sp>
        <p:nvSpPr>
          <p:cNvPr id="16391" name="Rectangle 7"/>
          <p:cNvSpPr>
            <a:spLocks noGrp="1" noChangeArrowheads="1"/>
          </p:cNvSpPr>
          <p:nvPr>
            <p:ph type="sldNum" sz="quarter" idx="5"/>
          </p:nvPr>
        </p:nvSpPr>
        <p:spPr bwMode="auto">
          <a:xfrm>
            <a:off x="6423025" y="8829675"/>
            <a:ext cx="457200" cy="465138"/>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lgn="r" defTabSz="923925" eaLnBrk="1" hangingPunct="1">
              <a:defRPr sz="900" smtClean="0">
                <a:solidFill>
                  <a:srgbClr val="5F5F5F"/>
                </a:solidFill>
              </a:defRPr>
            </a:lvl1pPr>
          </a:lstStyle>
          <a:p>
            <a:pPr>
              <a:defRPr/>
            </a:pPr>
            <a:fld id="{F7D2AE92-4CF7-4F2F-AFA6-368DD66A7D63}" type="slidenum">
              <a:rPr lang="en-US"/>
              <a:pPr>
                <a:defRPr/>
              </a:pPr>
              <a:t>‹#›</a:t>
            </a:fld>
            <a:endParaRPr lang="en-US"/>
          </a:p>
        </p:txBody>
      </p:sp>
    </p:spTree>
    <p:extLst>
      <p:ext uri="{BB962C8B-B14F-4D97-AF65-F5344CB8AC3E}">
        <p14:creationId xmlns:p14="http://schemas.microsoft.com/office/powerpoint/2010/main" val="2967502077"/>
      </p:ext>
    </p:extLst>
  </p:cSld>
  <p:clrMap bg1="lt1" tx1="dk1" bg2="lt2" tx2="dk2" accent1="accent1" accent2="accent2" accent3="accent3" accent4="accent4" accent5="accent5" accent6="accent6" hlink="hlink" folHlink="folHlink"/>
  <p:hf/>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Espace réservé de l'image des diapositives 1"/>
          <p:cNvSpPr>
            <a:spLocks noGrp="1" noRot="1" noChangeAspect="1" noTextEdit="1"/>
          </p:cNvSpPr>
          <p:nvPr>
            <p:ph type="sldImg"/>
          </p:nvPr>
        </p:nvSpPr>
        <p:spPr>
          <a:ln/>
        </p:spPr>
      </p:sp>
      <p:sp>
        <p:nvSpPr>
          <p:cNvPr id="32771" name="Espace réservé des commentaires 2"/>
          <p:cNvSpPr>
            <a:spLocks noGrp="1"/>
          </p:cNvSpPr>
          <p:nvPr>
            <p:ph type="body" idx="1"/>
          </p:nvPr>
        </p:nvSpPr>
        <p:spPr>
          <a:noFill/>
          <a:ln/>
        </p:spPr>
        <p:txBody>
          <a:bodyPr/>
          <a:lstStyle/>
          <a:p>
            <a:pPr defTabSz="461963" eaLnBrk="1" hangingPunct="1">
              <a:spcBef>
                <a:spcPct val="0"/>
              </a:spcBef>
              <a:defRPr/>
            </a:pPr>
            <a:r>
              <a:rPr lang="fr-FR" b="1" dirty="0" smtClean="0">
                <a:ea typeface="ＭＳ Ｐゴシック" charset="0"/>
                <a:cs typeface="ＭＳ Ｐゴシック" charset="0"/>
              </a:rPr>
              <a:t>© SUPINFO International </a:t>
            </a:r>
            <a:r>
              <a:rPr lang="fr-FR" b="1" dirty="0" err="1" smtClean="0">
                <a:ea typeface="ＭＳ Ｐゴシック" charset="0"/>
                <a:cs typeface="ＭＳ Ｐゴシック" charset="0"/>
              </a:rPr>
              <a:t>University</a:t>
            </a:r>
            <a:r>
              <a:rPr lang="fr-FR" b="1" dirty="0" smtClean="0">
                <a:ea typeface="ＭＳ Ｐゴシック" charset="0"/>
                <a:cs typeface="ＭＳ Ｐゴシック" charset="0"/>
              </a:rPr>
              <a:t> </a:t>
            </a:r>
            <a:r>
              <a:rPr lang="fr-FR" dirty="0" smtClean="0">
                <a:ea typeface="ＭＳ Ｐゴシック" charset="0"/>
                <a:cs typeface="ＭＳ Ｐゴシック" charset="0"/>
              </a:rPr>
              <a:t>- http://</a:t>
            </a:r>
            <a:r>
              <a:rPr lang="fr-FR" dirty="0" err="1" smtClean="0">
                <a:ea typeface="ＭＳ Ｐゴシック" charset="0"/>
                <a:cs typeface="ＭＳ Ｐゴシック" charset="0"/>
              </a:rPr>
              <a:t>www.supinfo.com</a:t>
            </a:r>
            <a:endParaRPr lang="fr-FR" dirty="0" smtClean="0">
              <a:ea typeface="ＭＳ Ｐゴシック" charset="0"/>
              <a:cs typeface="ＭＳ Ｐゴシック" charset="0"/>
            </a:endParaRP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SUPINFO vous permet de partager ce document</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Vous êtes libre de :</a:t>
            </a:r>
          </a:p>
          <a:p>
            <a:pPr defTabSz="461963" eaLnBrk="1" hangingPunct="1">
              <a:spcBef>
                <a:spcPct val="0"/>
              </a:spcBef>
              <a:defRPr/>
            </a:pPr>
            <a:r>
              <a:rPr lang="fr-FR" i="1" dirty="0" smtClean="0">
                <a:ea typeface="ＭＳ Ｐゴシック" charset="0"/>
                <a:cs typeface="ＭＳ Ｐゴシック" charset="0"/>
              </a:rPr>
              <a:t>Partager — reproduire, distribuer et communiquer ce document</a:t>
            </a:r>
            <a:br>
              <a:rPr lang="fr-FR" i="1" dirty="0" smtClean="0">
                <a:ea typeface="ＭＳ Ｐゴシック" charset="0"/>
                <a:cs typeface="ＭＳ Ｐゴシック" charset="0"/>
              </a:rPr>
            </a:br>
            <a:r>
              <a:rPr lang="fr-FR" i="1" dirty="0" smtClean="0">
                <a:ea typeface="ＭＳ Ｐゴシック" charset="0"/>
                <a:cs typeface="ＭＳ Ｐゴシック" charset="0"/>
              </a:rPr>
              <a:t>Remixer — modifier ce document</a:t>
            </a:r>
          </a:p>
          <a:p>
            <a:pPr defTabSz="461963" eaLnBrk="1" hangingPunct="1">
              <a:spcBef>
                <a:spcPct val="0"/>
              </a:spcBef>
              <a:defRPr/>
            </a:pPr>
            <a:endParaRPr lang="fr-FR" i="1" dirty="0" smtClean="0">
              <a:ea typeface="ＭＳ Ｐゴシック" charset="0"/>
              <a:cs typeface="ＭＳ Ｐゴシック" charset="0"/>
            </a:endParaRPr>
          </a:p>
          <a:p>
            <a:pPr marL="171450" indent="-171450" defTabSz="461963" eaLnBrk="1" hangingPunct="1">
              <a:spcBef>
                <a:spcPct val="0"/>
              </a:spcBef>
              <a:buFont typeface="Arial"/>
              <a:buChar char="•"/>
              <a:defRPr/>
            </a:pPr>
            <a:r>
              <a:rPr lang="fr-FR" i="1" dirty="0" smtClean="0">
                <a:ea typeface="ＭＳ Ｐゴシック" charset="0"/>
                <a:cs typeface="ＭＳ Ｐゴシック" charset="0"/>
              </a:rPr>
              <a:t>A condition de respecter les règles suivantes :</a:t>
            </a:r>
          </a:p>
          <a:p>
            <a:pPr marL="628650" lvl="1" indent="-171450" defTabSz="461963" eaLnBrk="1" hangingPunct="1">
              <a:spcBef>
                <a:spcPct val="0"/>
              </a:spcBef>
              <a:buFont typeface="Arial"/>
              <a:buChar char="•"/>
              <a:defRPr/>
            </a:pPr>
            <a:r>
              <a:rPr lang="fr-FR" i="1" dirty="0" smtClean="0">
                <a:ea typeface="ＭＳ Ｐゴシック" charset="0"/>
                <a:cs typeface="ＭＳ Ｐゴシック" charset="0"/>
              </a:rPr>
              <a:t>Indication obligatoire de la paternité — Vous devez obligatoirement préciser l’origine « SUPINFO » du document au début de celui-ci de la même manière qu’indiqué par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 Notamment en laissant obligatoirement la première et la dernière page du document, mais pas d'une manière qui suggérerait que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vous soutiennent ou approuvent votre utilisation du document, surtout si vous le modifiez. Dans ce dernier cas, il vous faudra obligatoirement supprimer le texte « SUPINFO Official Document » en tête de page et préciser notamment la page indiquant votre identité et les modifications principales apportées. </a:t>
            </a:r>
          </a:p>
          <a:p>
            <a:pPr marL="628650" lvl="1" indent="-171450" defTabSz="461963" eaLnBrk="1" hangingPunct="1">
              <a:spcBef>
                <a:spcPct val="0"/>
              </a:spcBef>
              <a:buFont typeface="Arial"/>
              <a:buChar char="•"/>
              <a:defRPr/>
            </a:pPr>
            <a:r>
              <a:rPr lang="fr-FR" i="1" dirty="0" smtClean="0">
                <a:ea typeface="ＭＳ Ｐゴシック" charset="0"/>
                <a:cs typeface="ＭＳ Ｐゴシック" charset="0"/>
              </a:rPr>
              <a:t>En dehors de ces dispositions, aucune autre modification de la première et de la dernière page du document n’est autorisée.</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NOTE IMPORTANTE : Ce document est mis à disposition selon le contrat CC-BY-NC-SA </a:t>
            </a:r>
            <a:r>
              <a:rPr lang="fr-FR" i="1" dirty="0" err="1" smtClean="0">
                <a:ea typeface="ＭＳ Ｐゴシック" charset="0"/>
                <a:cs typeface="ＭＳ Ｐゴシック" charset="0"/>
              </a:rPr>
              <a:t>Creative</a:t>
            </a:r>
            <a:r>
              <a:rPr lang="fr-FR" i="1" dirty="0" smtClean="0">
                <a:ea typeface="ＭＳ Ｐゴシック" charset="0"/>
                <a:cs typeface="ＭＳ Ｐゴシック" charset="0"/>
              </a:rPr>
              <a:t> Commons disponible en ligne http://</a:t>
            </a:r>
            <a:r>
              <a:rPr lang="fr-FR" i="1" dirty="0" err="1" smtClean="0">
                <a:ea typeface="ＭＳ Ｐゴシック" charset="0"/>
                <a:cs typeface="ＭＳ Ｐゴシック" charset="0"/>
              </a:rPr>
              <a:t>creativecommons.org</a:t>
            </a:r>
            <a:r>
              <a:rPr lang="fr-FR" i="1" dirty="0" smtClean="0">
                <a:ea typeface="ＭＳ Ｐゴシック" charset="0"/>
                <a:cs typeface="ＭＳ Ｐゴシック" charset="0"/>
              </a:rPr>
              <a:t>/</a:t>
            </a:r>
            <a:r>
              <a:rPr lang="fr-FR" i="1" dirty="0" err="1" smtClean="0">
                <a:ea typeface="ＭＳ Ｐゴシック" charset="0"/>
                <a:cs typeface="ＭＳ Ｐゴシック" charset="0"/>
              </a:rPr>
              <a:t>licenses</a:t>
            </a:r>
            <a:r>
              <a:rPr lang="fr-FR" i="1" dirty="0" smtClean="0">
                <a:ea typeface="ＭＳ Ｐゴシック" charset="0"/>
                <a:cs typeface="ＭＳ Ｐゴシック" charset="0"/>
              </a:rPr>
              <a:t> ou par courrier postal à </a:t>
            </a:r>
            <a:r>
              <a:rPr lang="fr-FR" i="1" dirty="0" err="1" smtClean="0">
                <a:ea typeface="ＭＳ Ｐゴシック" charset="0"/>
                <a:cs typeface="ＭＳ Ｐゴシック" charset="0"/>
              </a:rPr>
              <a:t>Creative</a:t>
            </a:r>
            <a:r>
              <a:rPr lang="fr-FR" i="1" dirty="0" smtClean="0">
                <a:ea typeface="ＭＳ Ｐゴシック" charset="0"/>
                <a:cs typeface="ＭＳ Ｐゴシック" charset="0"/>
              </a:rPr>
              <a:t> Commons, 171 Second Street, Suite 300, San Francisco, </a:t>
            </a:r>
            <a:r>
              <a:rPr lang="fr-FR" i="1" dirty="0" err="1" smtClean="0">
                <a:ea typeface="ＭＳ Ｐゴシック" charset="0"/>
                <a:cs typeface="ＭＳ Ｐゴシック" charset="0"/>
              </a:rPr>
              <a:t>California</a:t>
            </a:r>
            <a:r>
              <a:rPr lang="fr-FR" i="1" dirty="0" smtClean="0">
                <a:ea typeface="ＭＳ Ｐゴシック" charset="0"/>
                <a:cs typeface="ＭＳ Ｐゴシック" charset="0"/>
              </a:rPr>
              <a:t> 94105, USA modifié en ce sens que la première et la dernière page du document ne peuvent être supprimées en cas de reproduction, distribution, communication ou modification. Vous pouvez donc reproduire, remixer, arranger et adapter ce document à des fins non commerciales tant que vous respectez les règles de paternité et que les nouveaux documents sont protégés selon des termes identiques. Les autorisations au-delà du champ de cette licence peuvent être obtenues à </a:t>
            </a:r>
            <a:r>
              <a:rPr lang="fr-FR" i="1" dirty="0" err="1" smtClean="0">
                <a:ea typeface="ＭＳ Ｐゴシック" charset="0"/>
                <a:cs typeface="ＭＳ Ｐゴシック" charset="0"/>
              </a:rPr>
              <a:t>support@supinfo.com</a:t>
            </a:r>
            <a:r>
              <a:rPr lang="fr-FR" i="1" dirty="0" smtClean="0">
                <a:ea typeface="ＭＳ Ｐゴシック" charset="0"/>
                <a:cs typeface="ＭＳ Ｐゴシック" charset="0"/>
              </a:rPr>
              <a:t>.</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 EDUCINVEST - Rue Ducale, 29 - 1000 Brussels </a:t>
            </a:r>
            <a:r>
              <a:rPr lang="fr-FR" i="1" dirty="0" err="1" smtClean="0">
                <a:ea typeface="ＭＳ Ｐゴシック" charset="0"/>
                <a:cs typeface="ＭＳ Ｐゴシック" charset="0"/>
              </a:rPr>
              <a:t>Belgium</a:t>
            </a:r>
            <a:r>
              <a:rPr lang="fr-FR" i="1" dirty="0" smtClean="0">
                <a:ea typeface="ＭＳ Ｐゴシック" charset="0"/>
                <a:cs typeface="ＭＳ Ｐゴシック" charset="0"/>
              </a:rPr>
              <a:t> . </a:t>
            </a:r>
            <a:r>
              <a:rPr lang="fr-FR" i="1" dirty="0" err="1" smtClean="0">
                <a:ea typeface="ＭＳ Ｐゴシック" charset="0"/>
                <a:cs typeface="ＭＳ Ｐゴシック" charset="0"/>
              </a:rPr>
              <a:t>www.supinfo.com</a:t>
            </a:r>
            <a:r>
              <a:rPr lang="fr-FR" i="1" smtClean="0">
                <a:ea typeface="ＭＳ Ｐゴシック" charset="0"/>
                <a:cs typeface="ＭＳ Ｐゴシック" charset="0"/>
              </a:rPr>
              <a:t> </a:t>
            </a:r>
            <a:endParaRPr lang="fr-FR" i="1" dirty="0" smtClean="0">
              <a:ea typeface="ＭＳ Ｐゴシック" charset="0"/>
              <a:cs typeface="ＭＳ Ｐゴシック" charset="0"/>
            </a:endParaRPr>
          </a:p>
        </p:txBody>
      </p:sp>
      <p:sp>
        <p:nvSpPr>
          <p:cNvPr id="32772" name="Espace réservé du numéro de diapositive 3"/>
          <p:cNvSpPr>
            <a:spLocks noGrp="1"/>
          </p:cNvSpPr>
          <p:nvPr>
            <p:ph type="sldNum" sz="quarter" idx="5"/>
          </p:nvPr>
        </p:nvSpPr>
        <p:spPr>
          <a:noFill/>
        </p:spPr>
        <p:txBody>
          <a:bodyPr/>
          <a:lstStyle/>
          <a:p>
            <a:fld id="{84C3C27A-FE85-4025-83C4-ED52E72ED52D}" type="slidenum">
              <a:rPr lang="fr-FR"/>
              <a:pPr/>
              <a:t>1</a:t>
            </a:fld>
            <a:endParaRPr lang="fr-F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eaLnBrk="1" hangingPunct="1">
              <a:lnSpc>
                <a:spcPct val="90000"/>
              </a:lnSpc>
            </a:pPr>
            <a:r>
              <a:rPr lang="en-US" i="1" dirty="0" smtClean="0"/>
              <a:t>Own</a:t>
            </a:r>
            <a:r>
              <a:rPr lang="en-US" dirty="0" smtClean="0"/>
              <a:t>: Not properties from the prototype chain</a:t>
            </a:r>
          </a:p>
          <a:p>
            <a:pPr lvl="1" eaLnBrk="1" hangingPunct="1">
              <a:lnSpc>
                <a:spcPct val="90000"/>
              </a:lnSpc>
            </a:pPr>
            <a:r>
              <a:rPr lang="en-US" i="1" dirty="0" smtClean="0"/>
              <a:t>Enumerable</a:t>
            </a:r>
            <a:r>
              <a:rPr lang="en-US" i="0" dirty="0" smtClean="0"/>
              <a:t>:</a:t>
            </a:r>
            <a:r>
              <a:rPr lang="en-US" i="0" baseline="0" dirty="0" smtClean="0"/>
              <a:t> configure as enumerable in the property descriptor</a:t>
            </a:r>
            <a:endParaRPr lang="en-US" i="1" dirty="0" smtClean="0"/>
          </a:p>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8/6/12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35</a:t>
            </a:fld>
            <a:endParaRPr lang="en-US"/>
          </a:p>
        </p:txBody>
      </p:sp>
    </p:spTree>
    <p:extLst>
      <p:ext uri="{BB962C8B-B14F-4D97-AF65-F5344CB8AC3E}">
        <p14:creationId xmlns:p14="http://schemas.microsoft.com/office/powerpoint/2010/main" val="2440637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8/6/12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36</a:t>
            </a:fld>
            <a:endParaRPr lang="en-US"/>
          </a:p>
        </p:txBody>
      </p:sp>
    </p:spTree>
    <p:extLst>
      <p:ext uri="{BB962C8B-B14F-4D97-AF65-F5344CB8AC3E}">
        <p14:creationId xmlns:p14="http://schemas.microsoft.com/office/powerpoint/2010/main" val="2440637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frozen object is</a:t>
            </a:r>
            <a:r>
              <a:rPr lang="en-US" baseline="0" dirty="0" smtClean="0"/>
              <a:t> immutable !</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8/6/12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83</a:t>
            </a:fld>
            <a:endParaRPr lang="en-US"/>
          </a:p>
        </p:txBody>
      </p:sp>
    </p:spTree>
    <p:extLst>
      <p:ext uri="{BB962C8B-B14F-4D97-AF65-F5344CB8AC3E}">
        <p14:creationId xmlns:p14="http://schemas.microsoft.com/office/powerpoint/2010/main" val="3647539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8/6/12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12</a:t>
            </a:fld>
            <a:endParaRPr lang="en-US"/>
          </a:p>
        </p:txBody>
      </p:sp>
    </p:spTree>
    <p:extLst>
      <p:ext uri="{BB962C8B-B14F-4D97-AF65-F5344CB8AC3E}">
        <p14:creationId xmlns:p14="http://schemas.microsoft.com/office/powerpoint/2010/main" val="199933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reduce() </a:t>
            </a:r>
            <a:r>
              <a:rPr lang="en-US" i="0" dirty="0" smtClean="0"/>
              <a:t>method</a:t>
            </a:r>
            <a:r>
              <a:rPr lang="en-US" i="0" baseline="0" dirty="0" smtClean="0"/>
              <a:t> was introduced in ECMAScript5</a:t>
            </a:r>
            <a:r>
              <a:rPr lang="en-US" dirty="0" smtClean="0"/>
              <a:t> </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8/6/12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14</a:t>
            </a:fld>
            <a:endParaRPr lang="en-US"/>
          </a:p>
        </p:txBody>
      </p:sp>
    </p:spTree>
    <p:extLst>
      <p:ext uri="{BB962C8B-B14F-4D97-AF65-F5344CB8AC3E}">
        <p14:creationId xmlns:p14="http://schemas.microsoft.com/office/powerpoint/2010/main" val="129782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8/6/12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15</a:t>
            </a:fld>
            <a:endParaRPr lang="en-US"/>
          </a:p>
        </p:txBody>
      </p:sp>
    </p:spTree>
    <p:extLst>
      <p:ext uri="{BB962C8B-B14F-4D97-AF65-F5344CB8AC3E}">
        <p14:creationId xmlns:p14="http://schemas.microsoft.com/office/powerpoint/2010/main" val="199933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plasticine</a:t>
            </a:r>
            <a:r>
              <a:rPr lang="en-US" dirty="0" smtClean="0"/>
              <a:t> analogy (</a:t>
            </a:r>
            <a:r>
              <a:rPr lang="en-US" dirty="0" err="1" smtClean="0"/>
              <a:t>pâte</a:t>
            </a:r>
            <a:r>
              <a:rPr lang="en-US" dirty="0" smtClean="0"/>
              <a:t> </a:t>
            </a:r>
            <a:r>
              <a:rPr lang="en-US" dirty="0" err="1" smtClean="0"/>
              <a:t>à</a:t>
            </a:r>
            <a:r>
              <a:rPr lang="en-US" dirty="0" smtClean="0"/>
              <a:t> modeler)</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8/6/12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19</a:t>
            </a:fld>
            <a:endParaRPr lang="en-US"/>
          </a:p>
        </p:txBody>
      </p:sp>
    </p:spTree>
    <p:extLst>
      <p:ext uri="{BB962C8B-B14F-4D97-AF65-F5344CB8AC3E}">
        <p14:creationId xmlns:p14="http://schemas.microsoft.com/office/powerpoint/2010/main" val="20329642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8/6/12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21</a:t>
            </a:fld>
            <a:endParaRPr lang="en-US"/>
          </a:p>
        </p:txBody>
      </p:sp>
    </p:spTree>
    <p:extLst>
      <p:ext uri="{BB962C8B-B14F-4D97-AF65-F5344CB8AC3E}">
        <p14:creationId xmlns:p14="http://schemas.microsoft.com/office/powerpoint/2010/main" val="1649561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8/6/12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22</a:t>
            </a:fld>
            <a:endParaRPr lang="en-US"/>
          </a:p>
        </p:txBody>
      </p:sp>
    </p:spTree>
    <p:extLst>
      <p:ext uri="{BB962C8B-B14F-4D97-AF65-F5344CB8AC3E}">
        <p14:creationId xmlns:p14="http://schemas.microsoft.com/office/powerpoint/2010/main" val="1649561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err="1" smtClean="0">
                <a:solidFill>
                  <a:srgbClr val="000000"/>
                </a:solidFill>
                <a:latin typeface="Calibri"/>
                <a:ea typeface="ＭＳ Ｐゴシック" pitchFamily="-106" charset="-128"/>
                <a:cs typeface="Calibri"/>
              </a:rPr>
              <a:t>Object.getPrototypeOf</a:t>
            </a:r>
            <a:r>
              <a:rPr lang="en-GB" b="0" dirty="0" smtClean="0">
                <a:solidFill>
                  <a:srgbClr val="000000"/>
                </a:solidFill>
                <a:latin typeface="Calibri"/>
                <a:ea typeface="ＭＳ Ｐゴシック" pitchFamily="-106" charset="-128"/>
                <a:cs typeface="Calibri"/>
              </a:rPr>
              <a:t>() replace the deprecated property __proto__</a:t>
            </a:r>
            <a:endParaRPr lang="en-US" b="0" dirty="0">
              <a:latin typeface="Calibri"/>
              <a:cs typeface="Calibri"/>
            </a:endParaRPr>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8/6/12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28</a:t>
            </a:fld>
            <a:endParaRPr lang="en-US"/>
          </a:p>
        </p:txBody>
      </p:sp>
    </p:spTree>
    <p:extLst>
      <p:ext uri="{BB962C8B-B14F-4D97-AF65-F5344CB8AC3E}">
        <p14:creationId xmlns:p14="http://schemas.microsoft.com/office/powerpoint/2010/main" val="3379737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8/6/12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34</a:t>
            </a:fld>
            <a:endParaRPr lang="en-US"/>
          </a:p>
        </p:txBody>
      </p:sp>
    </p:spTree>
    <p:extLst>
      <p:ext uri="{BB962C8B-B14F-4D97-AF65-F5344CB8AC3E}">
        <p14:creationId xmlns:p14="http://schemas.microsoft.com/office/powerpoint/2010/main" val="2440637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1775359"/>
            <a:ext cx="7772400" cy="1225021"/>
          </a:xfrm>
        </p:spPr>
        <p:txBody>
          <a:bodyPr/>
          <a:lstStyle/>
          <a:p>
            <a:r>
              <a:rPr lang="fr-FR" smtClean="0"/>
              <a:t>Cliquez et modifiez le titre</a:t>
            </a:r>
            <a:endParaRPr lang="fr-FR"/>
          </a:p>
        </p:txBody>
      </p:sp>
      <p:sp>
        <p:nvSpPr>
          <p:cNvPr id="3" name="Sous-titre 2"/>
          <p:cNvSpPr>
            <a:spLocks noGrp="1"/>
          </p:cNvSpPr>
          <p:nvPr>
            <p:ph type="subTitle" idx="1"/>
          </p:nvPr>
        </p:nvSpPr>
        <p:spPr>
          <a:xfrm>
            <a:off x="1371600" y="3238500"/>
            <a:ext cx="6400800" cy="14605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D658045C-28A7-48F6-9A39-0A68DC976A2B}" type="datetimeFigureOut">
              <a:rPr lang="fr-FR"/>
              <a:pPr>
                <a:defRPr/>
              </a:pPr>
              <a:t>8/6/12</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1FFD8CC-CFD6-4A8D-BE35-DE16CEECCC64}" type="slidenum">
              <a:rPr lang="fr-FR"/>
              <a:pPr>
                <a:defRPr/>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FF91C60-3044-400C-A03F-634E1DB9EF37}" type="datetimeFigureOut">
              <a:rPr lang="fr-FR"/>
              <a:pPr>
                <a:defRPr/>
              </a:pPr>
              <a:t>8/6/12</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D91D214D-10A5-4144-AFB0-EAE684767683}" type="slidenum">
              <a:rPr lang="fr-FR"/>
              <a:pPr>
                <a:defRPr/>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28870"/>
            <a:ext cx="2057400" cy="4876271"/>
          </a:xfrm>
        </p:spPr>
        <p:txBody>
          <a:bodyPr vert="eaVert"/>
          <a:lstStyle/>
          <a:p>
            <a:r>
              <a:rPr lang="fr-FR" smtClean="0"/>
              <a:t>Cliquez et modifiez le titre</a:t>
            </a:r>
            <a:endParaRPr lang="fr-FR"/>
          </a:p>
        </p:txBody>
      </p:sp>
      <p:sp>
        <p:nvSpPr>
          <p:cNvPr id="3" name="Espace réservé du texte vertical 2"/>
          <p:cNvSpPr>
            <a:spLocks noGrp="1"/>
          </p:cNvSpPr>
          <p:nvPr>
            <p:ph type="body" orient="vert" idx="1"/>
          </p:nvPr>
        </p:nvSpPr>
        <p:spPr>
          <a:xfrm>
            <a:off x="457200" y="228870"/>
            <a:ext cx="6019800" cy="4876271"/>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838CE58-55A4-4F27-B112-23D282F2AE52}" type="datetimeFigureOut">
              <a:rPr lang="fr-FR"/>
              <a:pPr>
                <a:defRPr/>
              </a:pPr>
              <a:t>8/6/12</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7992CC1-6A43-457B-A3C0-4C91109FC2F1}" type="slidenum">
              <a:rPr lang="fr-FR"/>
              <a:pPr>
                <a:defRPr/>
              </a:pPr>
              <a:t>‹#›</a:t>
            </a:fld>
            <a:endParaRPr lang="fr-F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1116013" y="337220"/>
            <a:ext cx="7776467" cy="504056"/>
          </a:xfrm>
        </p:spPr>
        <p:txBody>
          <a:bodyPr/>
          <a:lstStyle/>
          <a:p>
            <a:r>
              <a:rPr lang="fr-FR" dirty="0" smtClean="0"/>
              <a:t>Cliquez et modifiez le titre</a:t>
            </a:r>
            <a:endParaRPr lang="fr-FR" dirty="0"/>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8" name="Content Placeholder 7"/>
          <p:cNvSpPr>
            <a:spLocks noGrp="1"/>
          </p:cNvSpPr>
          <p:nvPr>
            <p:ph sz="quarter" idx="13"/>
          </p:nvPr>
        </p:nvSpPr>
        <p:spPr>
          <a:xfrm>
            <a:off x="1116013" y="0"/>
            <a:ext cx="7777162" cy="336550"/>
          </a:xfrm>
        </p:spPr>
        <p:txBody>
          <a:bodyPr/>
          <a:lstStyle>
            <a:lvl1pPr marL="0" indent="0">
              <a:buNone/>
              <a:defRPr sz="1800"/>
            </a:lvl1pPr>
          </a:lstStyle>
          <a:p>
            <a:pPr lvl="0"/>
            <a:r>
              <a:rPr lang="fr-FR" smtClean="0"/>
              <a:t>Click to edit Master text styles</a:t>
            </a:r>
          </a:p>
        </p:txBody>
      </p:sp>
      <p:sp>
        <p:nvSpPr>
          <p:cNvPr id="5" name="Espace réservé de la date 3"/>
          <p:cNvSpPr>
            <a:spLocks noGrp="1"/>
          </p:cNvSpPr>
          <p:nvPr>
            <p:ph type="dt" sz="half" idx="14"/>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fld id="{29E81E79-DFAC-414F-9DD2-ED5820F0726F}" type="datetimeFigureOut">
              <a:rPr lang="fr-FR"/>
              <a:pPr/>
              <a:t>8/6/12</a:t>
            </a:fld>
            <a:endParaRPr lang="fr-FR"/>
          </a:p>
        </p:txBody>
      </p:sp>
      <p:sp>
        <p:nvSpPr>
          <p:cNvPr id="6" name="Espace réservé du pied de page 4"/>
          <p:cNvSpPr>
            <a:spLocks noGrp="1"/>
          </p:cNvSpPr>
          <p:nvPr>
            <p:ph type="ftr" sz="quarter" idx="15"/>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r>
              <a:rPr lang="en-US"/>
              <a:t>Copyright © 2004-2005 NameOfTheOrganization.  All rights reserved.</a:t>
            </a:r>
          </a:p>
        </p:txBody>
      </p:sp>
      <p:sp>
        <p:nvSpPr>
          <p:cNvPr id="7" name="Espace réservé du numéro de diapositive 5"/>
          <p:cNvSpPr>
            <a:spLocks noGrp="1"/>
          </p:cNvSpPr>
          <p:nvPr>
            <p:ph type="sldNum" sz="quarter" idx="16"/>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fld id="{35EA7CBC-E766-4E40-8511-26A6BCD81354}" type="slidenum">
              <a:rPr lang="fr-FR"/>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B26A8FD-4383-432C-89D1-4BA533796EDD}" type="datetimeFigureOut">
              <a:rPr lang="fr-FR"/>
              <a:pPr>
                <a:defRPr/>
              </a:pPr>
              <a:t>8/6/12</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D79EFE8-A335-4C9D-8EA4-806E0B95C1F1}" type="slidenum">
              <a:rPr lang="fr-FR"/>
              <a:pPr>
                <a:defRPr/>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3672419"/>
            <a:ext cx="7772400" cy="1135063"/>
          </a:xfrm>
        </p:spPr>
        <p:txBody>
          <a:bodyPr anchor="t"/>
          <a:lstStyle>
            <a:lvl1pPr algn="l">
              <a:defRPr sz="4000" b="1" cap="all"/>
            </a:lvl1pPr>
          </a:lstStyle>
          <a:p>
            <a:r>
              <a:rPr lang="fr-FR" smtClean="0"/>
              <a:t>Cliquez et modifiez le titre</a:t>
            </a:r>
            <a:endParaRPr lang="fr-FR"/>
          </a:p>
        </p:txBody>
      </p:sp>
      <p:sp>
        <p:nvSpPr>
          <p:cNvPr id="3" name="Espace réservé du texte 2"/>
          <p:cNvSpPr>
            <a:spLocks noGrp="1"/>
          </p:cNvSpPr>
          <p:nvPr>
            <p:ph type="body" idx="1"/>
          </p:nvPr>
        </p:nvSpPr>
        <p:spPr>
          <a:xfrm>
            <a:off x="722313" y="2422261"/>
            <a:ext cx="7772400" cy="125015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BDB5007-CCCC-4269-8A8C-E90EFD1D1F2C}" type="datetimeFigureOut">
              <a:rPr lang="fr-FR"/>
              <a:pPr>
                <a:defRPr/>
              </a:pPr>
              <a:t>8/6/12</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7F2939D-07EB-4683-9024-903831CF447A}" type="slidenum">
              <a:rPr lang="fr-FR"/>
              <a:pPr>
                <a:defRPr/>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sz="half" idx="1"/>
          </p:nvPr>
        </p:nvSpPr>
        <p:spPr>
          <a:xfrm>
            <a:off x="457200" y="1333501"/>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333501"/>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EEE36BC4-2A08-42D4-AC41-9DAC2E0B7D74}" type="datetimeFigureOut">
              <a:rPr lang="fr-FR"/>
              <a:pPr>
                <a:defRPr/>
              </a:pPr>
              <a:t>8/6/12</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B46FE078-AF85-4CA7-BFF7-B2EB062AC052}" type="slidenum">
              <a:rPr lang="fr-FR"/>
              <a:pPr>
                <a:defRPr/>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et modifiez le titre</a:t>
            </a:r>
            <a:endParaRPr lang="fr-FR"/>
          </a:p>
        </p:txBody>
      </p:sp>
      <p:sp>
        <p:nvSpPr>
          <p:cNvPr id="3" name="Espace réservé du texte 2"/>
          <p:cNvSpPr>
            <a:spLocks noGrp="1"/>
          </p:cNvSpPr>
          <p:nvPr>
            <p:ph type="body" idx="1"/>
          </p:nvPr>
        </p:nvSpPr>
        <p:spPr>
          <a:xfrm>
            <a:off x="457200" y="1279261"/>
            <a:ext cx="4040188"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1812396"/>
            <a:ext cx="4040188"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33" y="1279261"/>
            <a:ext cx="4041775"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33" y="1812396"/>
            <a:ext cx="4041775"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1984081A-A807-4890-8799-B7AE6C296295}" type="datetimeFigureOut">
              <a:rPr lang="fr-FR"/>
              <a:pPr>
                <a:defRPr/>
              </a:pPr>
              <a:t>8/6/12</a:t>
            </a:fld>
            <a:endParaRPr lang="fr-FR"/>
          </a:p>
        </p:txBody>
      </p:sp>
      <p:sp>
        <p:nvSpPr>
          <p:cNvPr id="8" name="Espace réservé du pied de page 7"/>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9" name="Espace réservé du numéro de diapositive 8"/>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A116D2F4-A341-4E59-B839-45DF3B526D2E}" type="slidenum">
              <a:rPr lang="fr-FR"/>
              <a:pPr>
                <a:defRPr/>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e la date 2"/>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433DD74-9DDF-4627-B2A8-BEF3B7014055}" type="datetimeFigureOut">
              <a:rPr lang="fr-FR"/>
              <a:pPr>
                <a:defRPr/>
              </a:pPr>
              <a:t>8/6/12</a:t>
            </a:fld>
            <a:endParaRPr lang="fr-FR"/>
          </a:p>
        </p:txBody>
      </p:sp>
      <p:sp>
        <p:nvSpPr>
          <p:cNvPr id="4" name="Espace réservé du pied de page 3"/>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5" name="Espace réservé du numéro de diapositive 4"/>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E46107D9-2CF4-4069-A4F9-F6BFE0B44D6C}" type="slidenum">
              <a:rPr lang="fr-FR"/>
              <a:pPr>
                <a:defRPr/>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B7234C6-9D10-4093-9543-312882F4F177}" type="datetimeFigureOut">
              <a:rPr lang="fr-FR"/>
              <a:pPr>
                <a:defRPr/>
              </a:pPr>
              <a:t>8/6/12</a:t>
            </a:fld>
            <a:endParaRPr lang="fr-FR"/>
          </a:p>
        </p:txBody>
      </p:sp>
      <p:sp>
        <p:nvSpPr>
          <p:cNvPr id="3" name="Espace réservé du pied de page 2"/>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4" name="Espace réservé du numéro de diapositive 3"/>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ABC6178-461C-4BD0-9B54-309BB8312672}" type="slidenum">
              <a:rPr lang="fr-FR"/>
              <a:pPr>
                <a:defRPr/>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11" y="227541"/>
            <a:ext cx="3008313" cy="968376"/>
          </a:xfrm>
        </p:spPr>
        <p:txBody>
          <a:bodyPr anchor="b"/>
          <a:lstStyle>
            <a:lvl1pPr algn="l">
              <a:defRPr sz="2000" b="1"/>
            </a:lvl1pPr>
          </a:lstStyle>
          <a:p>
            <a:r>
              <a:rPr lang="fr-FR" smtClean="0"/>
              <a:t>Cliquez et modifiez le titre</a:t>
            </a:r>
            <a:endParaRPr lang="fr-FR"/>
          </a:p>
        </p:txBody>
      </p:sp>
      <p:sp>
        <p:nvSpPr>
          <p:cNvPr id="3" name="Espace réservé du contenu 2"/>
          <p:cNvSpPr>
            <a:spLocks noGrp="1"/>
          </p:cNvSpPr>
          <p:nvPr>
            <p:ph idx="1"/>
          </p:nvPr>
        </p:nvSpPr>
        <p:spPr>
          <a:xfrm>
            <a:off x="3575050" y="227546"/>
            <a:ext cx="5111750" cy="487759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11" y="1195920"/>
            <a:ext cx="3008313" cy="39092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F3D4983-7BA2-411E-B7C6-D727698C63A3}" type="datetimeFigureOut">
              <a:rPr lang="fr-FR"/>
              <a:pPr>
                <a:defRPr/>
              </a:pPr>
              <a:t>8/6/12</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41A612C5-ADBE-407C-A149-5B7DBBCB9509}" type="slidenum">
              <a:rPr lang="fr-FR"/>
              <a:pPr>
                <a:defRPr/>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000500"/>
            <a:ext cx="5486400" cy="472283"/>
          </a:xfrm>
        </p:spPr>
        <p:txBody>
          <a:bodyPr anchor="b"/>
          <a:lstStyle>
            <a:lvl1pPr algn="l">
              <a:defRPr sz="2000" b="1"/>
            </a:lvl1pPr>
          </a:lstStyle>
          <a:p>
            <a:r>
              <a:rPr lang="fr-FR" smtClean="0"/>
              <a:t>Cliquez et modifiez le titre</a:t>
            </a:r>
            <a:endParaRPr lang="fr-FR"/>
          </a:p>
        </p:txBody>
      </p:sp>
      <p:sp>
        <p:nvSpPr>
          <p:cNvPr id="3" name="Espace réservé pour une image  2"/>
          <p:cNvSpPr>
            <a:spLocks noGrp="1"/>
          </p:cNvSpPr>
          <p:nvPr>
            <p:ph type="pic" idx="1"/>
          </p:nvPr>
        </p:nvSpPr>
        <p:spPr>
          <a:xfrm>
            <a:off x="1792288" y="510646"/>
            <a:ext cx="5486400" cy="34290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fr-FR" noProof="0" smtClean="0"/>
              <a:t>Faire glisser l'image vers l'espace réservé ou cliquer sur l'icône pour l'ajouter</a:t>
            </a:r>
            <a:endParaRPr lang="fr-FR" noProof="0"/>
          </a:p>
        </p:txBody>
      </p:sp>
      <p:sp>
        <p:nvSpPr>
          <p:cNvPr id="4" name="Espace réservé du texte 3"/>
          <p:cNvSpPr>
            <a:spLocks noGrp="1"/>
          </p:cNvSpPr>
          <p:nvPr>
            <p:ph type="body" sz="half" idx="2"/>
          </p:nvPr>
        </p:nvSpPr>
        <p:spPr>
          <a:xfrm>
            <a:off x="1792288" y="4472786"/>
            <a:ext cx="5486400" cy="6707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81B4CFD4-017E-4D30-A3AD-20FFA767F724}" type="datetimeFigureOut">
              <a:rPr lang="fr-FR"/>
              <a:pPr>
                <a:defRPr/>
              </a:pPr>
              <a:t>8/6/12</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13AB0C8-3393-415B-AA1D-514982E3CED1}" type="slidenum">
              <a:rPr lang="fr-FR"/>
              <a:pPr>
                <a:defRPr/>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Image 4" descr="CarteDuMonde_AvecPoint.jpg"/>
          <p:cNvPicPr>
            <a:picLocks noChangeAspect="1"/>
          </p:cNvPicPr>
          <p:nvPr userDrawn="1"/>
        </p:nvPicPr>
        <p:blipFill>
          <a:blip r:embed="rId14" cstate="print"/>
          <a:srcRect/>
          <a:stretch>
            <a:fillRect/>
          </a:stretch>
        </p:blipFill>
        <p:spPr bwMode="auto">
          <a:xfrm>
            <a:off x="5148263" y="0"/>
            <a:ext cx="4002087" cy="1990725"/>
          </a:xfrm>
          <a:prstGeom prst="rect">
            <a:avLst/>
          </a:prstGeom>
          <a:noFill/>
          <a:ln w="9525">
            <a:noFill/>
            <a:miter lim="800000"/>
            <a:headEnd/>
            <a:tailEnd/>
          </a:ln>
        </p:spPr>
      </p:pic>
      <p:sp>
        <p:nvSpPr>
          <p:cNvPr id="1027" name="Espace réservé du titre 1"/>
          <p:cNvSpPr>
            <a:spLocks noGrp="1"/>
          </p:cNvSpPr>
          <p:nvPr>
            <p:ph type="title"/>
          </p:nvPr>
        </p:nvSpPr>
        <p:spPr bwMode="auto">
          <a:xfrm>
            <a:off x="1116013" y="0"/>
            <a:ext cx="7956550" cy="8080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FR" smtClean="0"/>
              <a:t>Cliquez et modifiez le titre</a:t>
            </a:r>
          </a:p>
        </p:txBody>
      </p:sp>
      <p:sp>
        <p:nvSpPr>
          <p:cNvPr id="1028" name="Espace réservé du texte 2"/>
          <p:cNvSpPr>
            <a:spLocks noGrp="1"/>
          </p:cNvSpPr>
          <p:nvPr>
            <p:ph type="body" idx="1"/>
          </p:nvPr>
        </p:nvSpPr>
        <p:spPr bwMode="auto">
          <a:xfrm>
            <a:off x="457200" y="1128713"/>
            <a:ext cx="8435975" cy="42306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p>
        </p:txBody>
      </p:sp>
      <p:sp>
        <p:nvSpPr>
          <p:cNvPr id="2" name="Rectangle 1"/>
          <p:cNvSpPr>
            <a:spLocks noChangeArrowheads="1"/>
          </p:cNvSpPr>
          <p:nvPr userDrawn="1"/>
        </p:nvSpPr>
        <p:spPr bwMode="auto">
          <a:xfrm>
            <a:off x="0" y="5329238"/>
            <a:ext cx="9144000" cy="407987"/>
          </a:xfrm>
          <a:prstGeom prst="rect">
            <a:avLst/>
          </a:prstGeom>
          <a:solidFill>
            <a:schemeClr val="tx1"/>
          </a:solidFill>
          <a:ln w="9525">
            <a:solidFill>
              <a:srgbClr val="000000"/>
            </a:solidFill>
            <a:miter lim="800000"/>
            <a:headEnd/>
            <a:tailEnd/>
          </a:ln>
          <a:effectLst>
            <a:outerShdw dist="23000" dir="5400000" rotWithShape="0">
              <a:srgbClr val="808080">
                <a:alpha val="34999"/>
              </a:srgbClr>
            </a:outerShdw>
          </a:effectLst>
        </p:spPr>
        <p:txBody>
          <a:bodyPr anchor="ctr"/>
          <a:lstStyle/>
          <a:p>
            <a:pPr>
              <a:defRPr/>
            </a:pPr>
            <a:r>
              <a:rPr lang="fr-FR" sz="900">
                <a:solidFill>
                  <a:srgbClr val="FFFFFF"/>
                </a:solidFill>
                <a:latin typeface="Calibri" pitchFamily="34" charset="0"/>
              </a:rPr>
              <a:t>© SUPINFO International University – http://www.supinfo.com</a:t>
            </a:r>
          </a:p>
        </p:txBody>
      </p:sp>
      <p:pic>
        <p:nvPicPr>
          <p:cNvPr id="1030" name="Image 2"/>
          <p:cNvPicPr>
            <a:picLocks noChangeAspect="1"/>
          </p:cNvPicPr>
          <p:nvPr userDrawn="1"/>
        </p:nvPicPr>
        <p:blipFill>
          <a:blip r:embed="rId15" cstate="print"/>
          <a:srcRect/>
          <a:stretch>
            <a:fillRect/>
          </a:stretch>
        </p:blipFill>
        <p:spPr bwMode="auto">
          <a:xfrm>
            <a:off x="7740650" y="5305425"/>
            <a:ext cx="1362075" cy="433388"/>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4462" r:id="rId1"/>
    <p:sldLayoutId id="2147484463" r:id="rId2"/>
    <p:sldLayoutId id="2147484464" r:id="rId3"/>
    <p:sldLayoutId id="2147484465" r:id="rId4"/>
    <p:sldLayoutId id="2147484466" r:id="rId5"/>
    <p:sldLayoutId id="2147484467" r:id="rId6"/>
    <p:sldLayoutId id="2147484468" r:id="rId7"/>
    <p:sldLayoutId id="2147484469" r:id="rId8"/>
    <p:sldLayoutId id="2147484470" r:id="rId9"/>
    <p:sldLayoutId id="2147484471" r:id="rId10"/>
    <p:sldLayoutId id="2147484472" r:id="rId11"/>
    <p:sldLayoutId id="2147484473" r:id="rId12"/>
  </p:sldLayoutIdLst>
  <p:txStyles>
    <p:titleStyle>
      <a:lvl1pPr algn="l" defTabSz="457200" rtl="0" eaLnBrk="0" fontAlgn="base" hangingPunct="0">
        <a:spcBef>
          <a:spcPct val="0"/>
        </a:spcBef>
        <a:spcAft>
          <a:spcPct val="0"/>
        </a:spcAft>
        <a:defRPr sz="3600" b="1" kern="1200">
          <a:solidFill>
            <a:schemeClr val="tx1"/>
          </a:solidFill>
          <a:latin typeface="+mj-lt"/>
          <a:ea typeface="ＭＳ Ｐゴシック" charset="0"/>
          <a:cs typeface="ＭＳ Ｐゴシック" charset="0"/>
        </a:defRPr>
      </a:lvl1pPr>
      <a:lvl2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2pPr>
      <a:lvl3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3pPr>
      <a:lvl4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4pPr>
      <a:lvl5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5pPr>
      <a:lvl6pPr marL="4572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5.png"/><Relationship Id="rId3" Type="http://schemas.microsoft.com/office/2007/relationships/hdphoto" Target="../media/hdphoto1.wdp"/></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5.xml.rels><?xml version="1.0" encoding="UTF-8" standalone="yes"?>
<Relationships xmlns="http://schemas.openxmlformats.org/package/2006/relationships"><Relationship Id="rId3" Type="http://schemas.openxmlformats.org/officeDocument/2006/relationships/image" Target="../media/image36.png"/><Relationship Id="rId4" Type="http://schemas.microsoft.com/office/2007/relationships/hdphoto" Target="../media/hdphoto2.wdp"/><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 Id="rId3" Type="http://schemas.openxmlformats.org/officeDocument/2006/relationships/image" Target="../media/image37.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4.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png"/><Relationship Id="rId5" Type="http://schemas.openxmlformats.org/officeDocument/2006/relationships/image" Target="../media/image40.png"/><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1.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9.png"/><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 Id="rId3"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3.png"/><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4.png"/><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 Id="rId3" Type="http://schemas.openxmlformats.org/officeDocument/2006/relationships/image" Target="../media/image2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1" Type="http://schemas.openxmlformats.org/officeDocument/2006/relationships/slideLayout" Target="../slideLayouts/slideLayout12.xml"/><Relationship Id="rId2" Type="http://schemas.openxmlformats.org/officeDocument/2006/relationships/image" Target="../media/image9.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 Id="rId3" Type="http://schemas.openxmlformats.org/officeDocument/2006/relationships/image" Target="../media/image29.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 Id="rId3" Type="http://schemas.openxmlformats.org/officeDocument/2006/relationships/image" Target="../media/image13.em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 Id="rId3" Type="http://schemas.openxmlformats.org/officeDocument/2006/relationships/image" Target="../media/image14.em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1.png"/><Relationship Id="rId3" Type="http://schemas.openxmlformats.org/officeDocument/2006/relationships/image" Target="../media/image32.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 Id="rId3" Type="http://schemas.openxmlformats.org/officeDocument/2006/relationships/image" Target="../media/image33.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4.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Image 12" descr="SignOfSuccess_NoirSurFondTransparent.png"/>
          <p:cNvPicPr>
            <a:picLocks noChangeAspect="1"/>
          </p:cNvPicPr>
          <p:nvPr/>
        </p:nvPicPr>
        <p:blipFill>
          <a:blip r:embed="rId3" cstate="print"/>
          <a:srcRect/>
          <a:stretch>
            <a:fillRect/>
          </a:stretch>
        </p:blipFill>
        <p:spPr bwMode="auto">
          <a:xfrm>
            <a:off x="395288" y="354013"/>
            <a:ext cx="3097212" cy="1457325"/>
          </a:xfrm>
          <a:prstGeom prst="rect">
            <a:avLst/>
          </a:prstGeom>
          <a:noFill/>
          <a:ln w="9525">
            <a:noFill/>
            <a:miter lim="800000"/>
            <a:headEnd/>
            <a:tailEnd/>
          </a:ln>
        </p:spPr>
      </p:pic>
      <p:sp>
        <p:nvSpPr>
          <p:cNvPr id="16" name="ZoneTexte 15"/>
          <p:cNvSpPr txBox="1"/>
          <p:nvPr/>
        </p:nvSpPr>
        <p:spPr>
          <a:xfrm>
            <a:off x="898525" y="2603500"/>
            <a:ext cx="7916863" cy="2062103"/>
          </a:xfrm>
          <a:prstGeom prst="rect">
            <a:avLst/>
          </a:prstGeom>
          <a:noFill/>
        </p:spPr>
        <p:txBody>
          <a:bodyPr>
            <a:spAutoFit/>
          </a:bodyPr>
          <a:lstStyle/>
          <a:p>
            <a:pPr>
              <a:defRPr/>
            </a:pPr>
            <a:r>
              <a:rPr lang="en-US" sz="3200" dirty="0" smtClean="0">
                <a:latin typeface="Myriad Pro"/>
                <a:ea typeface="MS PGothic" charset="0"/>
                <a:cs typeface="Myriad Pro"/>
              </a:rPr>
              <a:t>Advanced JavaScript</a:t>
            </a:r>
          </a:p>
          <a:p>
            <a:pPr>
              <a:defRPr/>
            </a:pPr>
            <a:endParaRPr lang="en-US" dirty="0" smtClean="0">
              <a:solidFill>
                <a:schemeClr val="tx1">
                  <a:lumMod val="95000"/>
                  <a:lumOff val="5000"/>
                </a:schemeClr>
              </a:solidFill>
              <a:latin typeface="Verdana" charset="0"/>
              <a:ea typeface="ＭＳ Ｐゴシック" charset="0"/>
              <a:cs typeface="ＭＳ Ｐゴシック" charset="0"/>
            </a:endParaRPr>
          </a:p>
          <a:p>
            <a:pPr>
              <a:defRPr/>
            </a:pPr>
            <a:r>
              <a:rPr lang="en-US" dirty="0" smtClean="0">
                <a:solidFill>
                  <a:schemeClr val="tx1">
                    <a:lumMod val="95000"/>
                    <a:lumOff val="5000"/>
                  </a:schemeClr>
                </a:solidFill>
                <a:latin typeface="Verdana" charset="0"/>
                <a:ea typeface="ＭＳ Ｐゴシック" charset="0"/>
                <a:cs typeface="ＭＳ Ｐゴシック" charset="0"/>
              </a:rPr>
              <a:t>Go further with JavaScript…</a:t>
            </a: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a:solidFill>
                <a:schemeClr val="tx1">
                  <a:lumMod val="95000"/>
                  <a:lumOff val="5000"/>
                </a:schemeClr>
              </a:solidFill>
              <a:latin typeface="Verdana" charset="0"/>
              <a:ea typeface="ＭＳ Ｐゴシック" charset="0"/>
              <a:cs typeface="ＭＳ Ｐゴシック" charset="0"/>
            </a:endParaRPr>
          </a:p>
        </p:txBody>
      </p:sp>
      <p:pic>
        <p:nvPicPr>
          <p:cNvPr id="2" name="Picture 1"/>
          <p:cNvPicPr>
            <a:picLocks noChangeAspect="1"/>
          </p:cNvPicPr>
          <p:nvPr/>
        </p:nvPicPr>
        <p:blipFill>
          <a:blip r:embed="rId4"/>
          <a:stretch>
            <a:fillRect/>
          </a:stretch>
        </p:blipFill>
        <p:spPr>
          <a:xfrm>
            <a:off x="6444208" y="1993404"/>
            <a:ext cx="1905000" cy="1905000"/>
          </a:xfrm>
          <a:prstGeom prst="rect">
            <a:avLst/>
          </a:prstGeom>
          <a:ln>
            <a:solidFill>
              <a:srgbClr val="000000"/>
            </a:solidFill>
          </a:ln>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457200" y="1128713"/>
            <a:ext cx="8435975" cy="4230687"/>
          </a:xfrm>
        </p:spPr>
        <p:txBody>
          <a:bodyPr/>
          <a:lstStyle/>
          <a:p>
            <a:r>
              <a:rPr lang="en-US" dirty="0" smtClean="0"/>
              <a:t>Example:</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defTabSz="457200">
              <a:defRPr/>
            </a:pPr>
            <a:r>
              <a:rPr lang="en-US" sz="3600" b="1" dirty="0">
                <a:latin typeface="+mj-lt"/>
                <a:cs typeface="ＭＳ Ｐゴシック" charset="0"/>
              </a:rPr>
              <a:t>Syntax &amp; </a:t>
            </a:r>
            <a:r>
              <a:rPr lang="en-US" sz="3600" b="1" dirty="0" smtClean="0">
                <a:latin typeface="+mj-lt"/>
                <a:cs typeface="ＭＳ Ｐゴシック" charset="0"/>
              </a:rPr>
              <a:t>Types</a:t>
            </a:r>
            <a:endParaRPr lang="en-US" sz="3600" b="1" dirty="0">
              <a:latin typeface="+mj-lt"/>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solidFill>
                  <a:prstClr val="black"/>
                </a:solidFill>
                <a:latin typeface="Calibri"/>
                <a:cs typeface="ＭＳ Ｐゴシック" charset="0"/>
              </a:rPr>
              <a:t>Reminders</a:t>
            </a: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pic>
        <p:nvPicPr>
          <p:cNvPr id="8"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179512" y="1849388"/>
            <a:ext cx="8785225" cy="324036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function </a:t>
            </a:r>
            <a:r>
              <a:rPr lang="en-GB" b="1" dirty="0" err="1" smtClean="0">
                <a:solidFill>
                  <a:schemeClr val="tx1"/>
                </a:solidFill>
                <a:latin typeface="Courier New" pitchFamily="-106" charset="0"/>
                <a:ea typeface="ＭＳ Ｐゴシック" pitchFamily="-106" charset="-128"/>
                <a:cs typeface="Courier New" pitchFamily="-106" charset="0"/>
              </a:rPr>
              <a:t>computeAverage</a:t>
            </a:r>
            <a:r>
              <a:rPr lang="en-GB" b="1" dirty="0" smtClean="0">
                <a:solidFill>
                  <a:schemeClr val="tx1"/>
                </a:solidFill>
                <a:latin typeface="Courier New" pitchFamily="-106" charset="0"/>
                <a:ea typeface="ＭＳ Ｐゴシック" pitchFamily="-106" charset="-128"/>
                <a:cs typeface="Courier New" pitchFamily="-106" charset="0"/>
              </a:rPr>
              <a:t>(values)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latin typeface="Courier New" pitchFamily="1" charset="0"/>
                <a:ea typeface="ＭＳ Ｐゴシック" pitchFamily="1" charset="-128"/>
              </a:rPr>
              <a:t> </a:t>
            </a:r>
            <a:r>
              <a:rPr lang="en-GB" b="1" dirty="0" err="1" smtClean="0">
                <a:latin typeface="Courier New" pitchFamily="1" charset="0"/>
                <a:ea typeface="ＭＳ Ｐゴシック" pitchFamily="1" charset="-128"/>
              </a:rPr>
              <a:t>i</a:t>
            </a:r>
            <a:r>
              <a:rPr lang="en-GB" b="1" dirty="0" smtClean="0">
                <a:latin typeface="Courier New" pitchFamily="1" charset="0"/>
                <a:ea typeface="ＭＳ Ｐゴシック" pitchFamily="1" charset="-128"/>
              </a:rPr>
              <a:t>, sum = 0, length = </a:t>
            </a:r>
            <a:r>
              <a:rPr lang="en-GB" b="1" dirty="0" err="1">
                <a:solidFill>
                  <a:schemeClr val="tx1"/>
                </a:solidFill>
                <a:latin typeface="Courier New" pitchFamily="1" charset="0"/>
                <a:ea typeface="ＭＳ Ｐゴシック" pitchFamily="1" charset="-128"/>
                <a:cs typeface="Courier New" pitchFamily="-106" charset="0"/>
              </a:rPr>
              <a:t>values.length</a:t>
            </a:r>
            <a:r>
              <a:rPr lang="en-GB" b="1" dirty="0" smtClean="0">
                <a:latin typeface="Courier New" pitchFamily="1" charset="0"/>
                <a:ea typeface="ＭＳ Ｐゴシック" pitchFamily="1" charset="-128"/>
              </a:rPr>
              <a:t>;</a:t>
            </a:r>
          </a:p>
          <a:p>
            <a:pPr eaLnBrk="1" hangingPunct="1">
              <a:buFont typeface="Wingdings" pitchFamily="1" charset="2"/>
              <a:buNone/>
            </a:pPr>
            <a:r>
              <a:rPr lang="en-GB" b="1" dirty="0" smtClean="0">
                <a:latin typeface="Courier New" pitchFamily="1" charset="0"/>
                <a:ea typeface="ＭＳ Ｐゴシック" pitchFamily="1" charset="-128"/>
              </a:rPr>
              <a:t>	</a:t>
            </a:r>
            <a:r>
              <a:rPr lang="en-GB" b="1" dirty="0">
                <a:solidFill>
                  <a:srgbClr val="0070C0"/>
                </a:solidFill>
                <a:latin typeface="Courier New" pitchFamily="-106" charset="0"/>
                <a:ea typeface="ＭＳ Ｐゴシック" pitchFamily="-106" charset="-128"/>
                <a:cs typeface="Courier New" pitchFamily="-106" charset="0"/>
              </a:rPr>
              <a:t>for</a:t>
            </a:r>
            <a:r>
              <a:rPr lang="en-GB" b="1" dirty="0" smtClean="0">
                <a:latin typeface="Courier New" pitchFamily="1" charset="0"/>
                <a:ea typeface="ＭＳ Ｐゴシック" pitchFamily="1" charset="-128"/>
              </a:rPr>
              <a:t>(</a:t>
            </a:r>
            <a:r>
              <a:rPr lang="en-GB" b="1" dirty="0" err="1" smtClean="0">
                <a:latin typeface="Courier New" pitchFamily="1" charset="0"/>
                <a:ea typeface="ＭＳ Ｐゴシック" pitchFamily="1" charset="-128"/>
              </a:rPr>
              <a:t>i</a:t>
            </a:r>
            <a:r>
              <a:rPr lang="en-GB" b="1" dirty="0" smtClean="0">
                <a:latin typeface="Courier New" pitchFamily="1" charset="0"/>
                <a:ea typeface="ＭＳ Ｐゴシック" pitchFamily="1" charset="-128"/>
              </a:rPr>
              <a:t> = 0; </a:t>
            </a:r>
            <a:r>
              <a:rPr lang="en-GB" b="1" dirty="0" err="1" smtClean="0">
                <a:latin typeface="Courier New" pitchFamily="1" charset="0"/>
                <a:ea typeface="ＭＳ Ｐゴシック" pitchFamily="1" charset="-128"/>
              </a:rPr>
              <a:t>i</a:t>
            </a:r>
            <a:r>
              <a:rPr lang="en-GB" b="1" dirty="0" smtClean="0">
                <a:latin typeface="Courier New" pitchFamily="1" charset="0"/>
                <a:ea typeface="ＭＳ Ｐゴシック" pitchFamily="1" charset="-128"/>
              </a:rPr>
              <a:t> &lt; length; </a:t>
            </a:r>
            <a:r>
              <a:rPr lang="en-GB" b="1" dirty="0" err="1" smtClean="0">
                <a:latin typeface="Courier New" pitchFamily="1" charset="0"/>
                <a:ea typeface="ＭＳ Ｐゴシック" pitchFamily="1" charset="-128"/>
              </a:rPr>
              <a:t>i</a:t>
            </a:r>
            <a:r>
              <a:rPr lang="en-GB" b="1" dirty="0" smtClean="0">
                <a:latin typeface="Courier New" pitchFamily="1" charset="0"/>
                <a:ea typeface="ＭＳ Ｐゴシック" pitchFamily="1" charset="-128"/>
              </a:rPr>
              <a:t> += 1) {</a:t>
            </a:r>
          </a:p>
          <a:p>
            <a:pPr eaLnBrk="1" hangingPunct="1">
              <a:buFont typeface="Wingdings" pitchFamily="1" charset="2"/>
              <a:buNone/>
            </a:pPr>
            <a:r>
              <a:rPr lang="en-GB" b="1" dirty="0">
                <a:latin typeface="Courier New" pitchFamily="1" charset="0"/>
                <a:ea typeface="ＭＳ Ｐゴシック" pitchFamily="1" charset="-128"/>
              </a:rPr>
              <a:t>	</a:t>
            </a:r>
            <a:r>
              <a:rPr lang="en-GB" b="1" dirty="0" smtClean="0">
                <a:latin typeface="Courier New" pitchFamily="1" charset="0"/>
                <a:ea typeface="ＭＳ Ｐゴシック" pitchFamily="1" charset="-128"/>
              </a:rPr>
              <a:t>	sum += values[</a:t>
            </a:r>
            <a:r>
              <a:rPr lang="en-GB" b="1" dirty="0" err="1" smtClean="0">
                <a:latin typeface="Courier New" pitchFamily="1" charset="0"/>
                <a:ea typeface="ＭＳ Ｐゴシック" pitchFamily="1" charset="-128"/>
              </a:rPr>
              <a:t>i</a:t>
            </a:r>
            <a:r>
              <a:rPr lang="en-GB" b="1" dirty="0" smtClean="0">
                <a:latin typeface="Courier New" pitchFamily="1" charset="0"/>
                <a:ea typeface="ＭＳ Ｐゴシック" pitchFamily="1" charset="-128"/>
              </a:rPr>
              <a:t>];</a:t>
            </a:r>
          </a:p>
          <a:p>
            <a:pPr eaLnBrk="1" hangingPunct="1">
              <a:buFont typeface="Wingdings" pitchFamily="1" charset="2"/>
              <a:buNone/>
            </a:pPr>
            <a:r>
              <a:rPr lang="en-GB" b="1" dirty="0" smtClean="0">
                <a:latin typeface="Courier New" pitchFamily="1" charset="0"/>
                <a:ea typeface="ＭＳ Ｐゴシック" pitchFamily="1" charset="-128"/>
              </a:rPr>
              <a:t>	}</a:t>
            </a:r>
            <a:endParaRPr lang="en-GB" b="1" dirty="0">
              <a:latin typeface="Courier New" pitchFamily="1" charset="0"/>
              <a:ea typeface="ＭＳ Ｐゴシック" pitchFamily="1" charset="-128"/>
            </a:endParaRPr>
          </a:p>
          <a:p>
            <a:pPr eaLnBrk="1" hangingPunct="1">
              <a:buFont typeface="Wingdings" pitchFamily="1" charset="2"/>
              <a:buNone/>
            </a:pPr>
            <a:r>
              <a:rPr lang="en-GB" b="1" dirty="0">
                <a:solidFill>
                  <a:schemeClr val="tx1"/>
                </a:solidFill>
                <a:latin typeface="Courier New" pitchFamily="1" charset="0"/>
                <a:ea typeface="ＭＳ Ｐゴシック" pitchFamily="1"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chemeClr val="tx1"/>
                </a:solidFill>
                <a:latin typeface="Courier New" pitchFamily="1" charset="0"/>
                <a:ea typeface="ＭＳ Ｐゴシック" pitchFamily="1" charset="-128"/>
                <a:cs typeface="Courier New" pitchFamily="-106" charset="0"/>
              </a:rPr>
              <a:t> sum / length;</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smtClean="0">
                <a:latin typeface="Courier New" pitchFamily="1" charset="0"/>
                <a:ea typeface="ＭＳ Ｐゴシック" pitchFamily="1" charset="-128"/>
              </a:rPr>
              <a:t>marks = [12, 18, 14, 8];</a:t>
            </a:r>
            <a:endParaRPr lang="en-GB" b="1" dirty="0">
              <a:latin typeface="Courier New" pitchFamily="1" charset="0"/>
              <a:ea typeface="ＭＳ Ｐゴシック" pitchFamily="1" charset="-128"/>
            </a:endParaRPr>
          </a:p>
          <a:p>
            <a:pPr eaLnBrk="1" hangingPunct="1"/>
            <a:r>
              <a:rPr lang="en-GB" b="1" dirty="0" err="1" smtClean="0">
                <a:solidFill>
                  <a:srgbClr val="000000"/>
                </a:solidFill>
                <a:latin typeface="Courier New" pitchFamily="1" charset="0"/>
                <a:ea typeface="ＭＳ Ｐゴシック" pitchFamily="1" charset="-128"/>
                <a:cs typeface="Courier New" pitchFamily="-106" charset="0"/>
              </a:rPr>
              <a:t>console.log</a:t>
            </a:r>
            <a:r>
              <a:rPr lang="en-GB" b="1" dirty="0" smtClean="0">
                <a:solidFill>
                  <a:srgbClr val="000000"/>
                </a:solidFill>
                <a:latin typeface="Courier New" pitchFamily="1" charset="0"/>
                <a:ea typeface="ＭＳ Ｐゴシック" pitchFamily="1" charset="-128"/>
                <a:cs typeface="Courier New" pitchFamily="-106" charset="0"/>
              </a:rPr>
              <a:t>(</a:t>
            </a:r>
            <a:r>
              <a:rPr lang="en-GB" b="1" dirty="0" err="1" smtClean="0">
                <a:solidFill>
                  <a:srgbClr val="000000"/>
                </a:solidFill>
                <a:latin typeface="Courier New" pitchFamily="1" charset="0"/>
                <a:ea typeface="ＭＳ Ｐゴシック" pitchFamily="1" charset="-128"/>
                <a:cs typeface="Courier New" pitchFamily="-106" charset="0"/>
              </a:rPr>
              <a:t>computeAverage</a:t>
            </a:r>
            <a:r>
              <a:rPr lang="en-GB" b="1" dirty="0" smtClean="0">
                <a:solidFill>
                  <a:srgbClr val="000000"/>
                </a:solidFill>
                <a:latin typeface="Courier New" pitchFamily="1" charset="0"/>
                <a:ea typeface="ＭＳ Ｐゴシック" pitchFamily="1" charset="-128"/>
                <a:cs typeface="Courier New" pitchFamily="-106" charset="0"/>
              </a:rPr>
              <a:t>(marks));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13</a:t>
            </a: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405441865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Global variables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Why global variables are dangerous?</a:t>
            </a:r>
          </a:p>
          <a:p>
            <a:pPr lvl="1" eaLnBrk="1" hangingPunct="1">
              <a:lnSpc>
                <a:spcPct val="90000"/>
              </a:lnSpc>
            </a:pPr>
            <a:r>
              <a:rPr lang="en-US" dirty="0" smtClean="0"/>
              <a:t>Because it can cause variable names collisions!</a:t>
            </a:r>
          </a:p>
          <a:p>
            <a:pPr lvl="1" eaLnBrk="1" hangingPunct="1">
              <a:lnSpc>
                <a:spcPct val="90000"/>
              </a:lnSpc>
            </a:pPr>
            <a:r>
              <a:rPr lang="en-US" dirty="0" smtClean="0"/>
              <a:t>Bad interactions with other apps, widgets or libraries</a:t>
            </a:r>
          </a:p>
          <a:p>
            <a:pPr lvl="1" eaLnBrk="1" hangingPunct="1">
              <a:lnSpc>
                <a:spcPct val="90000"/>
              </a:lnSpc>
            </a:pPr>
            <a:endParaRPr lang="en-US" dirty="0"/>
          </a:p>
          <a:p>
            <a:pPr eaLnBrk="1" hangingPunct="1">
              <a:lnSpc>
                <a:spcPct val="90000"/>
              </a:lnSpc>
            </a:pPr>
            <a:r>
              <a:rPr lang="en-US" dirty="0" smtClean="0"/>
              <a:t>Java propose packages</a:t>
            </a:r>
          </a:p>
          <a:p>
            <a:pPr eaLnBrk="1" hangingPunct="1">
              <a:lnSpc>
                <a:spcPct val="90000"/>
              </a:lnSpc>
            </a:pPr>
            <a:r>
              <a:rPr lang="en-US" dirty="0" smtClean="0"/>
              <a:t>C# propose namespaces</a:t>
            </a:r>
          </a:p>
          <a:p>
            <a:pPr eaLnBrk="1" hangingPunct="1">
              <a:lnSpc>
                <a:spcPct val="90000"/>
              </a:lnSpc>
            </a:pPr>
            <a:r>
              <a:rPr lang="en-US" dirty="0" smtClean="0"/>
              <a:t>In JavaScript, you can easily use composition !</a:t>
            </a:r>
            <a:endParaRPr lang="en-US" dirty="0"/>
          </a:p>
        </p:txBody>
      </p:sp>
      <p:sp>
        <p:nvSpPr>
          <p:cNvPr id="4" name="Espace réservé du contenu 3"/>
          <p:cNvSpPr>
            <a:spLocks noGrp="1"/>
          </p:cNvSpPr>
          <p:nvPr>
            <p:ph sz="quarter" idx="13"/>
          </p:nvPr>
        </p:nvSpPr>
        <p:spPr/>
        <p:txBody>
          <a:bodyPr/>
          <a:lstStyle/>
          <a:p>
            <a:r>
              <a:rPr lang="en-US" dirty="0"/>
              <a:t>Good Practices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85425750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Global variables</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There is another way to avoid that problem:</a:t>
            </a:r>
          </a:p>
          <a:p>
            <a:pPr lvl="1" eaLnBrk="1" hangingPunct="1">
              <a:lnSpc>
                <a:spcPct val="90000"/>
              </a:lnSpc>
            </a:pPr>
            <a:endParaRPr lang="en-US" dirty="0" smtClean="0"/>
          </a:p>
          <a:p>
            <a:pPr lvl="1" eaLnBrk="1" hangingPunct="1">
              <a:lnSpc>
                <a:spcPct val="90000"/>
              </a:lnSpc>
            </a:pPr>
            <a:r>
              <a:rPr lang="en-US" b="1" dirty="0" smtClean="0"/>
              <a:t>Make your code modular !</a:t>
            </a:r>
          </a:p>
          <a:p>
            <a:pPr marL="457200" lvl="1" indent="0" eaLnBrk="1" hangingPunct="1">
              <a:lnSpc>
                <a:spcPct val="90000"/>
              </a:lnSpc>
              <a:buNone/>
            </a:pPr>
            <a:endParaRPr lang="en-US" b="1" dirty="0" smtClean="0"/>
          </a:p>
          <a:p>
            <a:pPr eaLnBrk="1" hangingPunct="1">
              <a:lnSpc>
                <a:spcPct val="90000"/>
              </a:lnSpc>
            </a:pPr>
            <a:endParaRPr lang="en-US" dirty="0" smtClean="0"/>
          </a:p>
          <a:p>
            <a:pPr eaLnBrk="1" hangingPunct="1">
              <a:lnSpc>
                <a:spcPct val="90000"/>
              </a:lnSpc>
            </a:pPr>
            <a:endParaRPr lang="en-US" dirty="0"/>
          </a:p>
          <a:p>
            <a:pPr eaLnBrk="1" hangingPunct="1">
              <a:lnSpc>
                <a:spcPct val="90000"/>
              </a:lnSpc>
            </a:pPr>
            <a:r>
              <a:rPr lang="en-US" dirty="0" smtClean="0"/>
              <a:t>We’ll see more about that in the next chapter…</a:t>
            </a:r>
          </a:p>
          <a:p>
            <a:pPr lvl="1" eaLnBrk="1" hangingPunct="1">
              <a:lnSpc>
                <a:spcPct val="90000"/>
              </a:lnSpc>
            </a:pPr>
            <a:endParaRPr lang="en-US" dirty="0"/>
          </a:p>
          <a:p>
            <a:pPr eaLnBrk="1" hangingPunct="1">
              <a:lnSpc>
                <a:spcPct val="90000"/>
              </a:lnSpc>
            </a:pPr>
            <a:endParaRPr lang="en-US" dirty="0"/>
          </a:p>
        </p:txBody>
      </p:sp>
      <p:sp>
        <p:nvSpPr>
          <p:cNvPr id="4" name="Espace réservé du contenu 3"/>
          <p:cNvSpPr>
            <a:spLocks noGrp="1"/>
          </p:cNvSpPr>
          <p:nvPr>
            <p:ph sz="quarter" idx="13"/>
          </p:nvPr>
        </p:nvSpPr>
        <p:spPr/>
        <p:txBody>
          <a:bodyPr/>
          <a:lstStyle/>
          <a:p>
            <a:r>
              <a:rPr lang="en-US" dirty="0"/>
              <a:t>Good Practices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84387481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23678863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Modular </a:t>
            </a:r>
            <a:r>
              <a:rPr lang="en-US" dirty="0" err="1" smtClean="0"/>
              <a:t>javascript</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6" name="Picture 5"/>
          <p:cNvPicPr>
            <a:picLocks noChangeAspect="1"/>
          </p:cNvPicPr>
          <p:nvPr/>
        </p:nvPicPr>
        <p:blipFill>
          <a:blip r:embed="rId2">
            <a:extLst>
              <a:ext uri="{BEBA8EAE-BF5A-486C-A8C5-ECC9F3942E4B}">
                <a14:imgProps xmlns:a14="http://schemas.microsoft.com/office/drawing/2010/main">
                  <a14:imgLayer r:embed="rId3">
                    <a14:imgEffect>
                      <a14:backgroundRemoval t="0" b="100000" l="0" r="100000">
                        <a14:foregroundMark x1="7599" y1="42529" x2="21277" y2="65230"/>
                        <a14:foregroundMark x1="10030" y1="65230" x2="19757" y2="42529"/>
                        <a14:foregroundMark x1="4255" y1="46552" x2="6991" y2="65805"/>
                      </a14:backgroundRemoval>
                    </a14:imgEffect>
                  </a14:imgLayer>
                </a14:imgProps>
              </a:ext>
            </a:extLst>
          </a:blip>
          <a:stretch>
            <a:fillRect/>
          </a:stretch>
        </p:blipFill>
        <p:spPr>
          <a:xfrm>
            <a:off x="6085669" y="1756643"/>
            <a:ext cx="2878819" cy="3045073"/>
          </a:xfrm>
          <a:prstGeom prst="rect">
            <a:avLst/>
          </a:prstGeom>
        </p:spPr>
      </p:pic>
    </p:spTree>
    <p:extLst>
      <p:ext uri="{BB962C8B-B14F-4D97-AF65-F5344CB8AC3E}">
        <p14:creationId xmlns:p14="http://schemas.microsoft.com/office/powerpoint/2010/main" val="278574654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Modularity</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A modular </a:t>
            </a:r>
            <a:r>
              <a:rPr lang="en-US" dirty="0"/>
              <a:t>application is composed of a </a:t>
            </a:r>
            <a:r>
              <a:rPr lang="en-US" dirty="0" smtClean="0"/>
              <a:t>set of highly </a:t>
            </a:r>
            <a:r>
              <a:rPr lang="en-US" dirty="0"/>
              <a:t>decoupled, distinct pieces of functionality stored in </a:t>
            </a:r>
            <a:r>
              <a:rPr lang="en-US" dirty="0" smtClean="0"/>
              <a:t>modules</a:t>
            </a:r>
          </a:p>
          <a:p>
            <a:pPr eaLnBrk="1" hangingPunct="1">
              <a:lnSpc>
                <a:spcPct val="90000"/>
              </a:lnSpc>
            </a:pPr>
            <a:endParaRPr lang="en-US" dirty="0"/>
          </a:p>
          <a:p>
            <a:pPr eaLnBrk="1" hangingPunct="1">
              <a:lnSpc>
                <a:spcPct val="90000"/>
              </a:lnSpc>
            </a:pPr>
            <a:r>
              <a:rPr lang="en-US" dirty="0" smtClean="0"/>
              <a:t>Do you remember of loose coupling ?</a:t>
            </a:r>
          </a:p>
          <a:p>
            <a:pPr lvl="1" eaLnBrk="1" hangingPunct="1">
              <a:lnSpc>
                <a:spcPct val="90000"/>
              </a:lnSpc>
            </a:pPr>
            <a:r>
              <a:rPr lang="en-US" dirty="0" smtClean="0"/>
              <a:t>Limit the dependencies to keep an easier maintainability</a:t>
            </a:r>
          </a:p>
        </p:txBody>
      </p:sp>
      <p:sp>
        <p:nvSpPr>
          <p:cNvPr id="4" name="Espace réservé du contenu 3"/>
          <p:cNvSpPr>
            <a:spLocks noGrp="1"/>
          </p:cNvSpPr>
          <p:nvPr>
            <p:ph sz="quarter" idx="13"/>
          </p:nvPr>
        </p:nvSpPr>
        <p:spPr/>
        <p:txBody>
          <a:bodyPr/>
          <a:lstStyle/>
          <a:p>
            <a:r>
              <a:rPr lang="en-US" dirty="0"/>
              <a:t>Modular </a:t>
            </a:r>
            <a:r>
              <a:rPr lang="en-US" dirty="0" smtClean="0"/>
              <a:t>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93220292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Modularity</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a:t>JavaScript applications are more and more consequent</a:t>
            </a:r>
          </a:p>
          <a:p>
            <a:pPr lvl="1" eaLnBrk="1" hangingPunct="1">
              <a:lnSpc>
                <a:spcPct val="90000"/>
              </a:lnSpc>
            </a:pPr>
            <a:r>
              <a:rPr lang="en-US" dirty="0"/>
              <a:t>Need to be more </a:t>
            </a:r>
            <a:r>
              <a:rPr lang="en-US" dirty="0" smtClean="0"/>
              <a:t>organized</a:t>
            </a:r>
            <a:endParaRPr lang="en-US" dirty="0"/>
          </a:p>
          <a:p>
            <a:pPr eaLnBrk="1" hangingPunct="1">
              <a:lnSpc>
                <a:spcPct val="90000"/>
              </a:lnSpc>
            </a:pPr>
            <a:endParaRPr lang="en-US" dirty="0" smtClean="0"/>
          </a:p>
          <a:p>
            <a:pPr eaLnBrk="1" hangingPunct="1">
              <a:lnSpc>
                <a:spcPct val="90000"/>
              </a:lnSpc>
            </a:pPr>
            <a:r>
              <a:rPr lang="en-US" dirty="0" smtClean="0"/>
              <a:t>For now, </a:t>
            </a:r>
            <a:r>
              <a:rPr lang="en-US" dirty="0" err="1" smtClean="0"/>
              <a:t>ECMAScript</a:t>
            </a:r>
            <a:r>
              <a:rPr lang="en-US" dirty="0" smtClean="0"/>
              <a:t> doesn’t provide a standard specification for that</a:t>
            </a:r>
          </a:p>
          <a:p>
            <a:pPr lvl="1" eaLnBrk="1" hangingPunct="1">
              <a:lnSpc>
                <a:spcPct val="90000"/>
              </a:lnSpc>
            </a:pPr>
            <a:r>
              <a:rPr lang="en-US" dirty="0" smtClean="0"/>
              <a:t>But planned for </a:t>
            </a:r>
            <a:r>
              <a:rPr lang="en-US" dirty="0" err="1" smtClean="0"/>
              <a:t>ECMAScript</a:t>
            </a:r>
            <a:r>
              <a:rPr lang="en-US" dirty="0" smtClean="0"/>
              <a:t> 6…</a:t>
            </a:r>
          </a:p>
          <a:p>
            <a:pPr eaLnBrk="1" hangingPunct="1">
              <a:lnSpc>
                <a:spcPct val="90000"/>
              </a:lnSpc>
            </a:pPr>
            <a:endParaRPr lang="en-US" dirty="0" smtClean="0"/>
          </a:p>
          <a:p>
            <a:pPr eaLnBrk="1" hangingPunct="1">
              <a:lnSpc>
                <a:spcPct val="90000"/>
              </a:lnSpc>
            </a:pPr>
            <a:endParaRPr lang="en-US" dirty="0" smtClean="0"/>
          </a:p>
          <a:p>
            <a:pPr lvl="1"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ackgroundRemoval t="5667" b="90000" l="4313" r="89757"/>
                    </a14:imgEffect>
                  </a14:imgLayer>
                </a14:imgProps>
              </a:ext>
            </a:extLst>
          </a:blip>
          <a:stretch>
            <a:fillRect/>
          </a:stretch>
        </p:blipFill>
        <p:spPr>
          <a:xfrm>
            <a:off x="7017175" y="3577580"/>
            <a:ext cx="2307353" cy="1865784"/>
          </a:xfrm>
          <a:prstGeom prst="rect">
            <a:avLst/>
          </a:prstGeom>
        </p:spPr>
      </p:pic>
    </p:spTree>
    <p:extLst>
      <p:ext uri="{BB962C8B-B14F-4D97-AF65-F5344CB8AC3E}">
        <p14:creationId xmlns:p14="http://schemas.microsoft.com/office/powerpoint/2010/main" val="128206957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Modularity</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Several non standardized formats for writing modular JavaScript exists</a:t>
            </a:r>
          </a:p>
          <a:p>
            <a:pPr lvl="1" eaLnBrk="1" hangingPunct="1">
              <a:lnSpc>
                <a:spcPct val="90000"/>
              </a:lnSpc>
            </a:pPr>
            <a:r>
              <a:rPr lang="en-US" dirty="0" err="1" smtClean="0"/>
              <a:t>CommonJS</a:t>
            </a:r>
            <a:endParaRPr lang="en-US" dirty="0" smtClean="0"/>
          </a:p>
          <a:p>
            <a:pPr lvl="1" eaLnBrk="1" hangingPunct="1">
              <a:lnSpc>
                <a:spcPct val="90000"/>
              </a:lnSpc>
            </a:pPr>
            <a:r>
              <a:rPr lang="en-US" dirty="0" smtClean="0"/>
              <a:t>AMD</a:t>
            </a:r>
          </a:p>
          <a:p>
            <a:pPr lvl="1" eaLnBrk="1" hangingPunct="1">
              <a:lnSpc>
                <a:spcPct val="90000"/>
              </a:lnSpc>
            </a:pPr>
            <a:r>
              <a:rPr lang="en-US" dirty="0" smtClean="0"/>
              <a:t>…</a:t>
            </a:r>
            <a:endParaRPr lang="en-US" dirty="0"/>
          </a:p>
          <a:p>
            <a:pPr eaLnBrk="1" hangingPunct="1">
              <a:lnSpc>
                <a:spcPct val="90000"/>
              </a:lnSpc>
            </a:pPr>
            <a:endParaRPr lang="en-US" dirty="0" smtClean="0"/>
          </a:p>
          <a:p>
            <a:pPr eaLnBrk="1" hangingPunct="1">
              <a:lnSpc>
                <a:spcPct val="90000"/>
              </a:lnSpc>
            </a:pPr>
            <a:r>
              <a:rPr lang="en-US" dirty="0" smtClean="0"/>
              <a:t>We’re going to focus on </a:t>
            </a:r>
            <a:r>
              <a:rPr lang="en-US" dirty="0" err="1" smtClean="0"/>
              <a:t>CommonJS</a:t>
            </a: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61505531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Project </a:t>
            </a:r>
            <a:r>
              <a:rPr lang="en-US" dirty="0"/>
              <a:t>with the goal of specifying an ecosystem for JavaScript outside the </a:t>
            </a:r>
            <a:r>
              <a:rPr lang="en-US" dirty="0" smtClean="0"/>
              <a:t>browser</a:t>
            </a:r>
            <a:endParaRPr lang="en-US" dirty="0"/>
          </a:p>
          <a:p>
            <a:pPr lvl="1" eaLnBrk="1" hangingPunct="1">
              <a:lnSpc>
                <a:spcPct val="90000"/>
              </a:lnSpc>
            </a:pPr>
            <a:r>
              <a:rPr lang="en-US" dirty="0" smtClean="0"/>
              <a:t>Started in 2009 and initially named </a:t>
            </a:r>
            <a:r>
              <a:rPr lang="en-US" dirty="0" err="1" smtClean="0"/>
              <a:t>ServerJS</a:t>
            </a:r>
            <a:endParaRPr lang="en-US" dirty="0"/>
          </a:p>
          <a:p>
            <a:pPr lvl="1" eaLnBrk="1" hangingPunct="1">
              <a:lnSpc>
                <a:spcPct val="90000"/>
              </a:lnSpc>
            </a:pPr>
            <a:endParaRPr lang="en-US" dirty="0"/>
          </a:p>
          <a:p>
            <a:pPr eaLnBrk="1" hangingPunct="1">
              <a:lnSpc>
                <a:spcPct val="90000"/>
              </a:lnSpc>
            </a:pPr>
            <a:r>
              <a:rPr lang="en-US" dirty="0" err="1"/>
              <a:t>CommonJS</a:t>
            </a:r>
            <a:r>
              <a:rPr lang="en-US" dirty="0"/>
              <a:t> module proposal specifies a simple API for declaring modules server-side</a:t>
            </a:r>
          </a:p>
          <a:p>
            <a:pPr eaLnBrk="1" hangingPunct="1">
              <a:lnSpc>
                <a:spcPct val="90000"/>
              </a:lnSpc>
            </a:pPr>
            <a:endParaRPr lang="en-US" dirty="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pic>
        <p:nvPicPr>
          <p:cNvPr id="7" name="Picture 6"/>
          <p:cNvPicPr>
            <a:picLocks noChangeAspect="1"/>
          </p:cNvPicPr>
          <p:nvPr/>
        </p:nvPicPr>
        <p:blipFill>
          <a:blip r:embed="rId3"/>
          <a:stretch>
            <a:fillRect/>
          </a:stretch>
        </p:blipFill>
        <p:spPr>
          <a:xfrm>
            <a:off x="6084168" y="4031230"/>
            <a:ext cx="2900040" cy="986014"/>
          </a:xfrm>
          <a:prstGeom prst="rect">
            <a:avLst/>
          </a:prstGeom>
        </p:spPr>
      </p:pic>
    </p:spTree>
    <p:extLst>
      <p:ext uri="{BB962C8B-B14F-4D97-AF65-F5344CB8AC3E}">
        <p14:creationId xmlns:p14="http://schemas.microsoft.com/office/powerpoint/2010/main" val="188031941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CJS modules are reusable piece of JavaScript which exports specific objects…</a:t>
            </a:r>
          </a:p>
          <a:p>
            <a:pPr eaLnBrk="1" hangingPunct="1">
              <a:lnSpc>
                <a:spcPct val="90000"/>
              </a:lnSpc>
            </a:pPr>
            <a:endParaRPr lang="en-US" dirty="0" smtClean="0"/>
          </a:p>
          <a:p>
            <a:pPr eaLnBrk="1" hangingPunct="1">
              <a:lnSpc>
                <a:spcPct val="90000"/>
              </a:lnSpc>
            </a:pPr>
            <a:r>
              <a:rPr lang="en-US" dirty="0" smtClean="0"/>
              <a:t>… made available to any dependent code !</a:t>
            </a:r>
          </a:p>
          <a:p>
            <a:pPr eaLnBrk="1" hangingPunct="1">
              <a:lnSpc>
                <a:spcPct val="90000"/>
              </a:lnSpc>
            </a:pPr>
            <a:endParaRPr lang="en-US" dirty="0"/>
          </a:p>
          <a:p>
            <a:pPr eaLnBrk="1" hangingPunct="1">
              <a:lnSpc>
                <a:spcPct val="90000"/>
              </a:lnSpc>
            </a:pPr>
            <a:r>
              <a:rPr lang="en-US" dirty="0" smtClean="0"/>
              <a:t>We’re going to see how to define and access to a module in the next slides…</a:t>
            </a:r>
          </a:p>
          <a:p>
            <a:pPr lvl="1" eaLnBrk="1" hangingPunct="1">
              <a:lnSpc>
                <a:spcPct val="90000"/>
              </a:lnSpc>
            </a:pPr>
            <a:endParaRPr lang="en-US" dirty="0" smtClean="0"/>
          </a:p>
          <a:p>
            <a:pPr lvl="1"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89258167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r>
              <a:rPr lang="en-US" dirty="0" smtClean="0"/>
              <a:t> - Define a module</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err="1" smtClean="0"/>
              <a:t>CommonJS</a:t>
            </a:r>
            <a:r>
              <a:rPr lang="en-US" dirty="0" smtClean="0"/>
              <a:t> introduce a variable named </a:t>
            </a:r>
            <a:r>
              <a:rPr lang="en-US" i="1" dirty="0" smtClean="0"/>
              <a:t>exports</a:t>
            </a:r>
          </a:p>
          <a:p>
            <a:pPr eaLnBrk="1" hangingPunct="1">
              <a:lnSpc>
                <a:spcPct val="90000"/>
              </a:lnSpc>
            </a:pPr>
            <a:endParaRPr lang="en-US" dirty="0" smtClean="0"/>
          </a:p>
          <a:p>
            <a:pPr eaLnBrk="1" hangingPunct="1">
              <a:lnSpc>
                <a:spcPct val="90000"/>
              </a:lnSpc>
            </a:pPr>
            <a:r>
              <a:rPr lang="en-US" dirty="0" smtClean="0"/>
              <a:t>It contains the objects a module wishes to make available to other modules</a:t>
            </a:r>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5559290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Variable scope</a:t>
            </a:r>
            <a:endParaRPr lang="fr-FR" dirty="0"/>
          </a:p>
        </p:txBody>
      </p:sp>
      <p:sp>
        <p:nvSpPr>
          <p:cNvPr id="3" name="Espace réservé du contenu 2"/>
          <p:cNvSpPr>
            <a:spLocks noGrp="1"/>
          </p:cNvSpPr>
          <p:nvPr>
            <p:ph idx="1"/>
          </p:nvPr>
        </p:nvSpPr>
        <p:spPr/>
        <p:txBody>
          <a:bodyPr/>
          <a:lstStyle/>
          <a:p>
            <a:r>
              <a:rPr lang="en-US" dirty="0" smtClean="0"/>
              <a:t>Local:</a:t>
            </a:r>
          </a:p>
          <a:p>
            <a:pPr lvl="1">
              <a:spcAft>
                <a:spcPts val="1200"/>
              </a:spcAft>
            </a:pPr>
            <a:r>
              <a:rPr lang="en-US" dirty="0" smtClean="0"/>
              <a:t>Reachable only in the function where it's defined</a:t>
            </a:r>
          </a:p>
          <a:p>
            <a:r>
              <a:rPr lang="en-US" dirty="0" smtClean="0"/>
              <a:t>Global:</a:t>
            </a:r>
          </a:p>
          <a:p>
            <a:pPr lvl="1">
              <a:spcAft>
                <a:spcPts val="1200"/>
              </a:spcAft>
            </a:pPr>
            <a:r>
              <a:rPr lang="en-US" dirty="0" smtClean="0"/>
              <a:t>Reachable in the whole document</a:t>
            </a:r>
          </a:p>
          <a:p>
            <a:r>
              <a:rPr lang="en-US" dirty="0" smtClean="0"/>
              <a:t>function = scope</a:t>
            </a:r>
          </a:p>
          <a:p>
            <a:pPr lvl="1"/>
            <a:r>
              <a:rPr lang="en-US" dirty="0" smtClean="0"/>
              <a:t>And not </a:t>
            </a:r>
            <a:r>
              <a:rPr lang="en-US" i="1" dirty="0" smtClean="0"/>
              <a:t>block = scope</a:t>
            </a:r>
            <a:r>
              <a:rPr lang="en-US" dirty="0" smtClean="0"/>
              <a:t> like in Java or C#</a:t>
            </a:r>
          </a:p>
          <a:p>
            <a:endParaRPr lang="fr-FR" dirty="0"/>
          </a:p>
        </p:txBody>
      </p:sp>
      <p:sp>
        <p:nvSpPr>
          <p:cNvPr id="4" name="Espace réservé du contenu 3"/>
          <p:cNvSpPr>
            <a:spLocks noGrp="1"/>
          </p:cNvSpPr>
          <p:nvPr>
            <p:ph sz="quarter" idx="13"/>
          </p:nvPr>
        </p:nvSpPr>
        <p:spPr/>
        <p:txBody>
          <a:bodyPr/>
          <a:lstStyle/>
          <a:p>
            <a:pPr marL="342900" indent="-342900">
              <a:defRPr/>
            </a:pPr>
            <a:r>
              <a:rPr lang="en-US" dirty="0">
                <a:solidFill>
                  <a:prstClr val="black"/>
                </a:solidFill>
              </a:rPr>
              <a:t>Reminders</a:t>
            </a:r>
            <a:endParaRPr lang="en-US" dirty="0">
              <a:ea typeface="ＭＳ Ｐゴシック" pitchFamily="34" charset="-128"/>
            </a:endParaRPr>
          </a:p>
        </p:txBody>
      </p:sp>
      <p:pic>
        <p:nvPicPr>
          <p:cNvPr id="6"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7818922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r>
              <a:rPr lang="en-US" dirty="0" smtClean="0"/>
              <a:t> - Define a module</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Example (</a:t>
            </a:r>
            <a:r>
              <a:rPr lang="en-US" i="1" dirty="0" err="1" smtClean="0"/>
              <a:t>my_module.js</a:t>
            </a:r>
            <a:r>
              <a:rPr lang="en-US" dirty="0" smtClean="0"/>
              <a:t>) :</a:t>
            </a:r>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77380"/>
            <a:ext cx="8785225" cy="316835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Foo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.property</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bar()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bar!</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exports.FooObject</a:t>
            </a:r>
            <a:r>
              <a:rPr lang="en-GB" b="1" dirty="0" smtClean="0">
                <a:solidFill>
                  <a:schemeClr val="tx1"/>
                </a:solidFill>
                <a:latin typeface="Courier New" pitchFamily="-106" charset="0"/>
                <a:ea typeface="ＭＳ Ｐゴシック" pitchFamily="-106" charset="-128"/>
                <a:cs typeface="Courier New" pitchFamily="-106" charset="0"/>
              </a:rPr>
              <a:t>=Foo;</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exports.bar</a:t>
            </a:r>
            <a:r>
              <a:rPr lang="en-GB" b="1" dirty="0" smtClean="0">
                <a:solidFill>
                  <a:schemeClr val="tx1"/>
                </a:solidFill>
                <a:latin typeface="Courier New" pitchFamily="-106" charset="0"/>
                <a:ea typeface="ＭＳ Ｐゴシック" pitchFamily="-106" charset="-128"/>
                <a:cs typeface="Courier New" pitchFamily="-106" charset="0"/>
              </a:rPr>
              <a:t>=bar;</a:t>
            </a:r>
          </a:p>
        </p:txBody>
      </p:sp>
    </p:spTree>
    <p:extLst>
      <p:ext uri="{BB962C8B-B14F-4D97-AF65-F5344CB8AC3E}">
        <p14:creationId xmlns:p14="http://schemas.microsoft.com/office/powerpoint/2010/main" val="318944282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r>
              <a:rPr lang="en-US" dirty="0" smtClean="0"/>
              <a:t> - Access to a module</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To access a module, </a:t>
            </a:r>
            <a:r>
              <a:rPr lang="en-US" dirty="0" err="1" smtClean="0"/>
              <a:t>CommonJS</a:t>
            </a:r>
            <a:r>
              <a:rPr lang="en-US" dirty="0" smtClean="0"/>
              <a:t> introduce a </a:t>
            </a:r>
            <a:r>
              <a:rPr lang="en-US" i="1" dirty="0" smtClean="0"/>
              <a:t>require(…) </a:t>
            </a:r>
            <a:r>
              <a:rPr lang="en-US" dirty="0" smtClean="0"/>
              <a:t>function</a:t>
            </a:r>
          </a:p>
          <a:p>
            <a:pPr eaLnBrk="1" hangingPunct="1">
              <a:lnSpc>
                <a:spcPct val="90000"/>
              </a:lnSpc>
            </a:pPr>
            <a:endParaRPr lang="en-US" i="1" dirty="0"/>
          </a:p>
          <a:p>
            <a:pPr eaLnBrk="1" hangingPunct="1">
              <a:lnSpc>
                <a:spcPct val="90000"/>
              </a:lnSpc>
            </a:pPr>
            <a:r>
              <a:rPr lang="en-US" dirty="0" smtClean="0"/>
              <a:t>It takes in argument the path to the module file and return an object containing all its exported objects</a:t>
            </a:r>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32594209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r>
              <a:rPr lang="en-US" dirty="0" smtClean="0"/>
              <a:t> - Access to a module</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Example (</a:t>
            </a:r>
            <a:r>
              <a:rPr lang="en-US" i="1" dirty="0" err="1" smtClean="0"/>
              <a:t>app.js</a:t>
            </a:r>
            <a:r>
              <a:rPr lang="en-US" dirty="0" smtClean="0"/>
              <a:t>) :</a:t>
            </a:r>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425452"/>
            <a:ext cx="8785225" cy="237626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a:t>
            </a:r>
            <a:r>
              <a:rPr lang="en-GB" b="1" dirty="0" smtClean="0">
                <a:solidFill>
                  <a:srgbClr val="479B8F"/>
                </a:solidFill>
                <a:latin typeface="Courier New" pitchFamily="-106" charset="0"/>
                <a:ea typeface="ＭＳ Ｐゴシック" pitchFamily="-106" charset="-128"/>
                <a:cs typeface="Courier New" pitchFamily="-106" charset="0"/>
              </a:rPr>
              <a:t>/ Import the </a:t>
            </a:r>
            <a:r>
              <a:rPr lang="en-GB" b="1" dirty="0" err="1" smtClean="0">
                <a:solidFill>
                  <a:srgbClr val="479B8F"/>
                </a:solidFill>
                <a:latin typeface="Courier New" pitchFamily="-106" charset="0"/>
                <a:ea typeface="ＭＳ Ｐゴシック" pitchFamily="-106" charset="-128"/>
                <a:cs typeface="Courier New" pitchFamily="-106" charset="0"/>
              </a:rPr>
              <a:t>CommonJS</a:t>
            </a:r>
            <a:r>
              <a:rPr lang="en-GB" b="1" dirty="0" smtClean="0">
                <a:solidFill>
                  <a:srgbClr val="479B8F"/>
                </a:solidFill>
                <a:latin typeface="Courier New" pitchFamily="-106" charset="0"/>
                <a:ea typeface="ＭＳ Ｐゴシック" pitchFamily="-106" charset="-128"/>
                <a:cs typeface="Courier New" pitchFamily="-106" charset="0"/>
              </a:rPr>
              <a:t> module.</a:t>
            </a:r>
          </a:p>
          <a:p>
            <a:pPr eaLnBrk="1" hangingPunct="1">
              <a:buFont typeface="Wingdings" pitchFamily="1" charset="2"/>
              <a:buNone/>
            </a:pPr>
            <a:r>
              <a:rPr lang="en-GB" b="1" dirty="0" smtClean="0">
                <a:solidFill>
                  <a:srgbClr val="479B8F"/>
                </a:solidFill>
                <a:latin typeface="Courier New" pitchFamily="-106" charset="0"/>
                <a:ea typeface="ＭＳ Ｐゴシック" pitchFamily="-106" charset="-128"/>
                <a:cs typeface="Courier New" pitchFamily="-106" charset="0"/>
              </a:rPr>
              <a:t>// The argument is the module file path without extension</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myModule</a:t>
            </a:r>
            <a:r>
              <a:rPr lang="en-GB" b="1" dirty="0" smtClean="0">
                <a:solidFill>
                  <a:schemeClr val="tx1"/>
                </a:solidFill>
                <a:latin typeface="Courier New" pitchFamily="-106" charset="0"/>
                <a:ea typeface="ＭＳ Ｐゴシック" pitchFamily="-106" charset="-128"/>
                <a:cs typeface="Courier New" pitchFamily="-106" charset="0"/>
              </a:rPr>
              <a:t> = require("</a:t>
            </a:r>
            <a:r>
              <a:rPr lang="en-GB" b="1" dirty="0" err="1">
                <a:solidFill>
                  <a:srgbClr val="00B050"/>
                </a:solidFill>
                <a:latin typeface="Courier New" pitchFamily="1" charset="0"/>
              </a:rPr>
              <a:t>my_module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myFoo</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new</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myModule.FooObject</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myModule.bar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bar!</a:t>
            </a:r>
          </a:p>
        </p:txBody>
      </p:sp>
    </p:spTree>
    <p:extLst>
      <p:ext uri="{BB962C8B-B14F-4D97-AF65-F5344CB8AC3E}">
        <p14:creationId xmlns:p14="http://schemas.microsoft.com/office/powerpoint/2010/main" val="15323979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r>
              <a:rPr lang="en-US" dirty="0" smtClean="0"/>
              <a:t> - Advantages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This system provide a good code isolation </a:t>
            </a:r>
          </a:p>
          <a:p>
            <a:pPr lvl="1" eaLnBrk="1" hangingPunct="1">
              <a:lnSpc>
                <a:spcPct val="90000"/>
              </a:lnSpc>
            </a:pPr>
            <a:endParaRPr lang="en-US" dirty="0" smtClean="0"/>
          </a:p>
          <a:p>
            <a:pPr lvl="1" eaLnBrk="1" hangingPunct="1">
              <a:lnSpc>
                <a:spcPct val="90000"/>
              </a:lnSpc>
            </a:pPr>
            <a:r>
              <a:rPr lang="en-US" dirty="0" smtClean="0"/>
              <a:t>More abstraction !</a:t>
            </a:r>
          </a:p>
          <a:p>
            <a:pPr lvl="2" eaLnBrk="1" hangingPunct="1">
              <a:lnSpc>
                <a:spcPct val="90000"/>
              </a:lnSpc>
            </a:pPr>
            <a:r>
              <a:rPr lang="en-US" dirty="0"/>
              <a:t>Only explicit objects of the module are exposed (or exported</a:t>
            </a:r>
            <a:r>
              <a:rPr lang="en-US" dirty="0" smtClean="0"/>
              <a:t>)</a:t>
            </a:r>
          </a:p>
          <a:p>
            <a:pPr lvl="2" eaLnBrk="1" hangingPunct="1">
              <a:lnSpc>
                <a:spcPct val="90000"/>
              </a:lnSpc>
            </a:pPr>
            <a:endParaRPr lang="en-US" dirty="0" smtClean="0"/>
          </a:p>
          <a:p>
            <a:pPr lvl="1" eaLnBrk="1" hangingPunct="1">
              <a:lnSpc>
                <a:spcPct val="90000"/>
              </a:lnSpc>
            </a:pPr>
            <a:r>
              <a:rPr lang="en-US" dirty="0"/>
              <a:t>Good protection against name collisions !</a:t>
            </a:r>
          </a:p>
          <a:p>
            <a:pPr lvl="2" eaLnBrk="1" hangingPunct="1">
              <a:lnSpc>
                <a:spcPct val="90000"/>
              </a:lnSpc>
            </a:pPr>
            <a:r>
              <a:rPr lang="en-US" i="1" dirty="0"/>
              <a:t>r</a:t>
            </a:r>
            <a:r>
              <a:rPr lang="en-US" i="1" dirty="0" smtClean="0"/>
              <a:t>equire() </a:t>
            </a:r>
            <a:r>
              <a:rPr lang="en-US" dirty="0" smtClean="0"/>
              <a:t>return an object representing the module and containing its exposed APIs</a:t>
            </a:r>
            <a:endParaRPr lang="en-US" i="1" dirty="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72689415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Who implement the spec ?</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The </a:t>
            </a:r>
            <a:r>
              <a:rPr lang="en-US" dirty="0" err="1" smtClean="0"/>
              <a:t>CommonJS</a:t>
            </a:r>
            <a:r>
              <a:rPr lang="en-US" dirty="0" smtClean="0"/>
              <a:t> specification is implemented by a lot of products like :</a:t>
            </a:r>
          </a:p>
          <a:p>
            <a:pPr lvl="1" eaLnBrk="1" hangingPunct="1">
              <a:lnSpc>
                <a:spcPct val="90000"/>
              </a:lnSpc>
            </a:pPr>
            <a:r>
              <a:rPr lang="en-US" dirty="0" err="1" smtClean="0"/>
              <a:t>JSBuild</a:t>
            </a:r>
            <a:endParaRPr lang="en-US" dirty="0" smtClean="0"/>
          </a:p>
          <a:p>
            <a:pPr lvl="1" eaLnBrk="1" hangingPunct="1">
              <a:lnSpc>
                <a:spcPct val="90000"/>
              </a:lnSpc>
            </a:pPr>
            <a:r>
              <a:rPr lang="en-US" dirty="0" err="1" smtClean="0"/>
              <a:t>RequireJS</a:t>
            </a:r>
            <a:endParaRPr lang="en-US" dirty="0" smtClean="0"/>
          </a:p>
          <a:p>
            <a:pPr lvl="1" eaLnBrk="1" hangingPunct="1">
              <a:lnSpc>
                <a:spcPct val="90000"/>
              </a:lnSpc>
            </a:pPr>
            <a:r>
              <a:rPr lang="en-US" dirty="0" err="1" smtClean="0"/>
              <a:t>curl.js</a:t>
            </a:r>
            <a:endParaRPr lang="en-US" dirty="0" smtClean="0"/>
          </a:p>
          <a:p>
            <a:pPr lvl="1" eaLnBrk="1" hangingPunct="1">
              <a:lnSpc>
                <a:spcPct val="90000"/>
              </a:lnSpc>
            </a:pPr>
            <a:r>
              <a:rPr lang="en-US" dirty="0" err="1"/>
              <a:t>n</a:t>
            </a:r>
            <a:r>
              <a:rPr lang="en-US" dirty="0" err="1" smtClean="0"/>
              <a:t>ode.js</a:t>
            </a: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pic>
        <p:nvPicPr>
          <p:cNvPr id="5" name="Picture 4"/>
          <p:cNvPicPr>
            <a:picLocks noChangeAspect="1"/>
          </p:cNvPicPr>
          <p:nvPr/>
        </p:nvPicPr>
        <p:blipFill>
          <a:blip r:embed="rId3"/>
          <a:stretch>
            <a:fillRect/>
          </a:stretch>
        </p:blipFill>
        <p:spPr>
          <a:xfrm>
            <a:off x="6012160" y="2353444"/>
            <a:ext cx="2425948" cy="1243878"/>
          </a:xfrm>
          <a:prstGeom prst="rect">
            <a:avLst/>
          </a:prstGeom>
        </p:spPr>
      </p:pic>
      <p:pic>
        <p:nvPicPr>
          <p:cNvPr id="6" name="Picture 5"/>
          <p:cNvPicPr>
            <a:picLocks noChangeAspect="1"/>
          </p:cNvPicPr>
          <p:nvPr/>
        </p:nvPicPr>
        <p:blipFill>
          <a:blip r:embed="rId4"/>
          <a:stretch>
            <a:fillRect/>
          </a:stretch>
        </p:blipFill>
        <p:spPr>
          <a:xfrm>
            <a:off x="3203848" y="2569468"/>
            <a:ext cx="2235200" cy="1397000"/>
          </a:xfrm>
          <a:prstGeom prst="rect">
            <a:avLst/>
          </a:prstGeom>
        </p:spPr>
      </p:pic>
      <p:pic>
        <p:nvPicPr>
          <p:cNvPr id="7" name="Picture 6"/>
          <p:cNvPicPr>
            <a:picLocks noChangeAspect="1"/>
          </p:cNvPicPr>
          <p:nvPr/>
        </p:nvPicPr>
        <p:blipFill>
          <a:blip r:embed="rId5"/>
          <a:stretch>
            <a:fillRect/>
          </a:stretch>
        </p:blipFill>
        <p:spPr>
          <a:xfrm>
            <a:off x="4932040" y="4297660"/>
            <a:ext cx="2413000" cy="749300"/>
          </a:xfrm>
          <a:prstGeom prst="rect">
            <a:avLst/>
          </a:prstGeom>
        </p:spPr>
      </p:pic>
    </p:spTree>
    <p:extLst>
      <p:ext uri="{BB962C8B-B14F-4D97-AF65-F5344CB8AC3E}">
        <p14:creationId xmlns:p14="http://schemas.microsoft.com/office/powerpoint/2010/main" val="2128350072"/>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Why to see </a:t>
            </a:r>
            <a:r>
              <a:rPr lang="en-US" dirty="0" err="1" smtClean="0"/>
              <a:t>CommonJS</a:t>
            </a:r>
            <a:r>
              <a:rPr lang="en-US" dirty="0" smtClean="0"/>
              <a:t> ?</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err="1" smtClean="0"/>
              <a:t>CommonJS</a:t>
            </a:r>
            <a:r>
              <a:rPr lang="en-US" dirty="0" smtClean="0"/>
              <a:t> VS AMD ?</a:t>
            </a:r>
          </a:p>
          <a:p>
            <a:pPr lvl="1" eaLnBrk="1" hangingPunct="1">
              <a:lnSpc>
                <a:spcPct val="90000"/>
              </a:lnSpc>
            </a:pPr>
            <a:r>
              <a:rPr lang="en-US" dirty="0" smtClean="0"/>
              <a:t>AMD is a very good solution with browser-friendly features</a:t>
            </a:r>
          </a:p>
          <a:p>
            <a:pPr lvl="1" eaLnBrk="1" hangingPunct="1">
              <a:lnSpc>
                <a:spcPct val="90000"/>
              </a:lnSpc>
            </a:pPr>
            <a:endParaRPr lang="en-US" dirty="0"/>
          </a:p>
          <a:p>
            <a:pPr lvl="1" eaLnBrk="1" hangingPunct="1">
              <a:lnSpc>
                <a:spcPct val="90000"/>
              </a:lnSpc>
            </a:pPr>
            <a:r>
              <a:rPr lang="en-US" dirty="0" err="1" smtClean="0"/>
              <a:t>CommonJS</a:t>
            </a:r>
            <a:r>
              <a:rPr lang="en-US" dirty="0" smtClean="0"/>
              <a:t> is perfect in a server environment and used by </a:t>
            </a:r>
            <a:r>
              <a:rPr lang="en-US" dirty="0" err="1" smtClean="0"/>
              <a:t>NodeJS</a:t>
            </a:r>
            <a:r>
              <a:rPr lang="en-US" dirty="0" smtClean="0"/>
              <a:t> ad </a:t>
            </a:r>
            <a:r>
              <a:rPr lang="en-US" dirty="0" err="1" smtClean="0"/>
              <a:t>Wakanda</a:t>
            </a:r>
            <a:endParaRPr lang="en-US" dirty="0" smtClean="0"/>
          </a:p>
          <a:p>
            <a:pPr lvl="1" eaLnBrk="1" hangingPunct="1">
              <a:lnSpc>
                <a:spcPct val="90000"/>
              </a:lnSpc>
            </a:pPr>
            <a:endParaRPr lang="en-US" dirty="0"/>
          </a:p>
          <a:p>
            <a:pPr eaLnBrk="1" hangingPunct="1">
              <a:lnSpc>
                <a:spcPct val="90000"/>
              </a:lnSpc>
            </a:pPr>
            <a:r>
              <a:rPr lang="en-US" dirty="0" smtClean="0"/>
              <a:t>We need to see </a:t>
            </a:r>
            <a:r>
              <a:rPr lang="en-US" dirty="0" err="1" smtClean="0"/>
              <a:t>CommonJS</a:t>
            </a:r>
            <a:r>
              <a:rPr lang="en-US" dirty="0" smtClean="0"/>
              <a:t> to understand next chapters about Server-side JavaScript…</a:t>
            </a:r>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83590420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24774643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stretch>
            <a:fillRect/>
          </a:stretch>
        </p:blipFill>
        <p:spPr>
          <a:xfrm>
            <a:off x="0" y="0"/>
            <a:ext cx="9180512" cy="5377780"/>
          </a:xfrm>
          <a:prstGeom prst="rect">
            <a:avLst/>
          </a:prstGeom>
        </p:spPr>
      </p:pic>
    </p:spTree>
    <p:extLst>
      <p:ext uri="{BB962C8B-B14F-4D97-AF65-F5344CB8AC3E}">
        <p14:creationId xmlns:p14="http://schemas.microsoft.com/office/powerpoint/2010/main" val="308094525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Function Expressions</a:t>
            </a:r>
            <a:endParaRPr lang="en-US" dirty="0"/>
          </a:p>
        </p:txBody>
      </p:sp>
      <p:sp>
        <p:nvSpPr>
          <p:cNvPr id="3" name="Espace réservé du contenu 2"/>
          <p:cNvSpPr>
            <a:spLocks noGrp="1"/>
          </p:cNvSpPr>
          <p:nvPr>
            <p:ph idx="1"/>
          </p:nvPr>
        </p:nvSpPr>
        <p:spPr/>
        <p:txBody>
          <a:bodyPr/>
          <a:lstStyle/>
          <a:p>
            <a:r>
              <a:rPr lang="en-US" dirty="0" smtClean="0"/>
              <a:t>JavaScript supports also function expressions</a:t>
            </a:r>
          </a:p>
          <a:p>
            <a:pPr lvl="1"/>
            <a:r>
              <a:rPr lang="en-US" dirty="0" smtClean="0"/>
              <a:t>Functions with or without name (anonymous)</a:t>
            </a:r>
          </a:p>
          <a:p>
            <a:pPr lvl="1"/>
            <a:r>
              <a:rPr lang="en-US" dirty="0" smtClean="0"/>
              <a:t>Can be used to contain functionality for short-term use</a:t>
            </a:r>
            <a:endParaRPr lang="en-US" dirty="0"/>
          </a:p>
        </p:txBody>
      </p:sp>
      <p:sp>
        <p:nvSpPr>
          <p:cNvPr id="4" name="Espace réservé du contenu 3"/>
          <p:cNvSpPr>
            <a:spLocks noGrp="1"/>
          </p:cNvSpPr>
          <p:nvPr>
            <p:ph sz="quarter" idx="13"/>
          </p:nvPr>
        </p:nvSpPr>
        <p:spPr/>
        <p:txBody>
          <a:bodyPr/>
          <a:lstStyle/>
          <a:p>
            <a:r>
              <a:rPr lang="fr-FR" dirty="0" err="1" smtClean="0"/>
              <a:t>Reminders</a:t>
            </a:r>
            <a:endParaRPr lang="fr-FR" dirty="0"/>
          </a:p>
        </p:txBody>
      </p:sp>
      <p:sp>
        <p:nvSpPr>
          <p:cNvPr id="7" name="Rectangle à coins arrondis 4"/>
          <p:cNvSpPr/>
          <p:nvPr/>
        </p:nvSpPr>
        <p:spPr>
          <a:xfrm>
            <a:off x="179388" y="3289548"/>
            <a:ext cx="8785225" cy="180020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marL="342900" lvl="0" indent="-342900" eaLnBrk="1" hangingPunct="1">
              <a:spcBef>
                <a:spcPts val="600"/>
              </a:spcBef>
            </a:pPr>
            <a:r>
              <a:rPr lang="fr-FR" b="1" dirty="0" smtClean="0">
                <a:solidFill>
                  <a:srgbClr val="0070C0"/>
                </a:solidFill>
                <a:latin typeface="Courier New" pitchFamily="-106" charset="0"/>
                <a:ea typeface="ＭＳ Ｐゴシック" pitchFamily="-106" charset="-128"/>
                <a:cs typeface="Courier New" pitchFamily="-106" charset="0"/>
              </a:rPr>
              <a:t>var </a:t>
            </a:r>
            <a:r>
              <a:rPr lang="fr-FR" b="1" dirty="0" smtClean="0">
                <a:solidFill>
                  <a:srgbClr val="000000"/>
                </a:solidFill>
                <a:latin typeface="Courier New" pitchFamily="-106" charset="0"/>
                <a:ea typeface="ＭＳ Ｐゴシック" pitchFamily="-106" charset="-128"/>
                <a:cs typeface="Courier New" pitchFamily="-106" charset="0"/>
              </a:rPr>
              <a:t>values = [2, 6, 3];</a:t>
            </a:r>
          </a:p>
          <a:p>
            <a:pPr marL="342900" lvl="0" indent="-342900" eaLnBrk="1" hangingPunct="1">
              <a:spcBef>
                <a:spcPts val="600"/>
              </a:spcBef>
            </a:pPr>
            <a:r>
              <a:rPr lang="fr-FR" b="1" dirty="0" smtClean="0">
                <a:solidFill>
                  <a:srgbClr val="0070C0"/>
                </a:solidFill>
                <a:latin typeface="Courier New" pitchFamily="-106" charset="0"/>
                <a:ea typeface="ＭＳ Ｐゴシック" pitchFamily="-106" charset="-128"/>
                <a:cs typeface="Courier New" pitchFamily="-106" charset="0"/>
              </a:rPr>
              <a:t>var </a:t>
            </a:r>
            <a:r>
              <a:rPr lang="fr-FR" b="1" dirty="0" err="1" smtClean="0">
                <a:solidFill>
                  <a:srgbClr val="000000"/>
                </a:solidFill>
                <a:latin typeface="Courier New" pitchFamily="-106" charset="0"/>
                <a:ea typeface="ＭＳ Ｐゴシック" pitchFamily="-106" charset="-128"/>
                <a:cs typeface="Courier New" pitchFamily="-106" charset="0"/>
              </a:rPr>
              <a:t>displaySquare</a:t>
            </a:r>
            <a:r>
              <a:rPr lang="fr-FR" b="1" dirty="0" smtClean="0">
                <a:solidFill>
                  <a:srgbClr val="000000"/>
                </a:solidFill>
                <a:latin typeface="Courier New" pitchFamily="-106" charset="0"/>
                <a:ea typeface="ＭＳ Ｐゴシック" pitchFamily="-106" charset="-128"/>
                <a:cs typeface="Courier New" pitchFamily="-106" charset="0"/>
              </a:rPr>
              <a:t> =</a:t>
            </a:r>
            <a:r>
              <a:rPr lang="fr-FR" b="1" dirty="0" smtClean="0">
                <a:solidFill>
                  <a:srgbClr val="0070C0"/>
                </a:solidFill>
                <a:latin typeface="Courier New" pitchFamily="-106" charset="0"/>
                <a:ea typeface="ＭＳ Ｐゴシック" pitchFamily="-106" charset="-128"/>
                <a:cs typeface="Courier New" pitchFamily="-106" charset="0"/>
              </a:rPr>
              <a:t> </a:t>
            </a:r>
            <a:r>
              <a:rPr lang="fr-FR" b="1" dirty="0" err="1" smtClean="0">
                <a:solidFill>
                  <a:srgbClr val="0070C0"/>
                </a:solidFill>
                <a:latin typeface="Courier New" pitchFamily="-106" charset="0"/>
                <a:ea typeface="ＭＳ Ｐゴシック" pitchFamily="-106" charset="-128"/>
                <a:cs typeface="Courier New" pitchFamily="-106" charset="0"/>
              </a:rPr>
              <a:t>function</a:t>
            </a:r>
            <a:r>
              <a:rPr lang="fr-FR" b="1" dirty="0" smtClean="0">
                <a:solidFill>
                  <a:srgbClr val="262626"/>
                </a:solidFill>
                <a:latin typeface="Courier New" pitchFamily="-106" charset="0"/>
                <a:ea typeface="ＭＳ Ｐゴシック" pitchFamily="-106" charset="-128"/>
                <a:cs typeface="Courier New" pitchFamily="-106" charset="0"/>
              </a:rPr>
              <a:t>(x) {</a:t>
            </a:r>
          </a:p>
          <a:p>
            <a:pPr marL="342900" indent="-342900" eaLnBrk="1" hangingPunct="1">
              <a:spcBef>
                <a:spcPts val="600"/>
              </a:spcBef>
            </a:pPr>
            <a:r>
              <a:rPr lang="fr-FR" b="1" dirty="0">
                <a:solidFill>
                  <a:srgbClr val="000000"/>
                </a:solidFill>
                <a:latin typeface="Courier New" pitchFamily="-106" charset="0"/>
                <a:ea typeface="ＭＳ Ｐゴシック" pitchFamily="-106" charset="-128"/>
                <a:cs typeface="Courier New" pitchFamily="-106" charset="0"/>
              </a:rPr>
              <a:t>	</a:t>
            </a:r>
            <a:r>
              <a:rPr lang="fr-FR" b="1" dirty="0" err="1" smtClean="0">
                <a:solidFill>
                  <a:srgbClr val="000000"/>
                </a:solidFill>
                <a:latin typeface="Courier New" pitchFamily="-106" charset="0"/>
                <a:ea typeface="ＭＳ Ｐゴシック" pitchFamily="-106" charset="-128"/>
                <a:cs typeface="Courier New" pitchFamily="-106" charset="0"/>
              </a:rPr>
              <a:t>console.log</a:t>
            </a:r>
            <a:r>
              <a:rPr lang="fr-FR" b="1" dirty="0" smtClean="0">
                <a:solidFill>
                  <a:srgbClr val="000000"/>
                </a:solidFill>
                <a:latin typeface="Courier New" pitchFamily="-106" charset="0"/>
                <a:ea typeface="ＭＳ Ｐゴシック" pitchFamily="-106" charset="-128"/>
                <a:cs typeface="Courier New" pitchFamily="-106" charset="0"/>
              </a:rPr>
              <a:t>(</a:t>
            </a:r>
            <a:r>
              <a:rPr lang="fr-FR" b="1" dirty="0" smtClean="0">
                <a:solidFill>
                  <a:srgbClr val="262626"/>
                </a:solidFill>
                <a:latin typeface="Courier New" pitchFamily="-106" charset="0"/>
                <a:ea typeface="ＭＳ Ｐゴシック" pitchFamily="-106" charset="-128"/>
                <a:cs typeface="Courier New" pitchFamily="-106" charset="0"/>
              </a:rPr>
              <a:t>x * x);</a:t>
            </a:r>
          </a:p>
          <a:p>
            <a:pPr marL="342900" indent="-342900" eaLnBrk="1" hangingPunct="1">
              <a:spcBef>
                <a:spcPts val="600"/>
              </a:spcBef>
            </a:pPr>
            <a:r>
              <a:rPr lang="fr-FR" b="1" dirty="0" smtClean="0">
                <a:solidFill>
                  <a:srgbClr val="262626"/>
                </a:solidFill>
                <a:latin typeface="Courier New" pitchFamily="-106" charset="0"/>
                <a:ea typeface="ＭＳ Ｐゴシック" pitchFamily="-106" charset="-128"/>
                <a:cs typeface="Courier New" pitchFamily="-106" charset="0"/>
              </a:rPr>
              <a:t>}</a:t>
            </a:r>
          </a:p>
          <a:p>
            <a:pPr marL="342900" lvl="0" indent="-342900" eaLnBrk="1" hangingPunct="1">
              <a:spcBef>
                <a:spcPts val="600"/>
              </a:spcBef>
            </a:pPr>
            <a:r>
              <a:rPr lang="fr-FR" b="1" dirty="0" err="1" smtClean="0">
                <a:solidFill>
                  <a:srgbClr val="262626"/>
                </a:solidFill>
                <a:latin typeface="Courier New" pitchFamily="-106" charset="0"/>
                <a:ea typeface="ＭＳ Ｐゴシック" pitchFamily="-106" charset="-128"/>
                <a:cs typeface="Courier New" pitchFamily="-106" charset="0"/>
              </a:rPr>
              <a:t>values.forEach</a:t>
            </a:r>
            <a:r>
              <a:rPr lang="fr-FR" b="1" dirty="0" smtClean="0">
                <a:solidFill>
                  <a:srgbClr val="262626"/>
                </a:solidFill>
                <a:latin typeface="Courier New" pitchFamily="-106" charset="0"/>
                <a:ea typeface="ＭＳ Ｐゴシック" pitchFamily="-106" charset="-128"/>
                <a:cs typeface="Courier New" pitchFamily="-106" charset="0"/>
              </a:rPr>
              <a:t>(</a:t>
            </a:r>
            <a:r>
              <a:rPr lang="fr-FR" b="1" dirty="0" err="1" smtClean="0">
                <a:solidFill>
                  <a:srgbClr val="262626"/>
                </a:solidFill>
                <a:latin typeface="Courier New" pitchFamily="-106" charset="0"/>
                <a:ea typeface="ＭＳ Ｐゴシック" pitchFamily="-106" charset="-128"/>
                <a:cs typeface="Courier New" pitchFamily="-106" charset="0"/>
              </a:rPr>
              <a:t>displaySquare</a:t>
            </a:r>
            <a:r>
              <a:rPr lang="fr-FR" b="1" dirty="0" smtClean="0">
                <a:solidFill>
                  <a:srgbClr val="262626"/>
                </a:solidFill>
                <a:latin typeface="Courier New" pitchFamily="-106" charset="0"/>
                <a:ea typeface="ＭＳ Ｐゴシック" pitchFamily="-106" charset="-128"/>
                <a:cs typeface="Courier New" pitchFamily="-106" charset="0"/>
              </a:rPr>
              <a:t>);</a:t>
            </a:r>
          </a:p>
        </p:txBody>
      </p:sp>
      <p:pic>
        <p:nvPicPr>
          <p:cNvPr id="5" name="Picture 4" descr="Screen Shot 2012-07-19 at 3.50.18 PM.png"/>
          <p:cNvPicPr>
            <a:picLocks noChangeAspect="1"/>
          </p:cNvPicPr>
          <p:nvPr/>
        </p:nvPicPr>
        <p:blipFill rotWithShape="1">
          <a:blip r:embed="rId3">
            <a:extLst>
              <a:ext uri="{28A0092B-C50C-407E-A947-70E740481C1C}">
                <a14:useLocalDpi xmlns:a14="http://schemas.microsoft.com/office/drawing/2010/main" val="0"/>
              </a:ext>
            </a:extLst>
          </a:blip>
          <a:srcRect t="6701"/>
          <a:stretch/>
        </p:blipFill>
        <p:spPr>
          <a:xfrm>
            <a:off x="5768280" y="3755956"/>
            <a:ext cx="3124200" cy="1481131"/>
          </a:xfrm>
          <a:prstGeom prst="rect">
            <a:avLst/>
          </a:prstGeom>
          <a:ln>
            <a:solidFill>
              <a:schemeClr val="tx1"/>
            </a:solidFill>
          </a:ln>
        </p:spPr>
      </p:pic>
      <p:pic>
        <p:nvPicPr>
          <p:cNvPr id="9" name="Image 6" descr="test_icon.png"/>
          <p:cNvPicPr>
            <a:picLocks noChangeAspect="1"/>
          </p:cNvPicPr>
          <p:nvPr/>
        </p:nvPicPr>
        <p:blipFill>
          <a:blip r:embed="rId4"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926287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457200" y="1128713"/>
            <a:ext cx="8435975" cy="4230687"/>
          </a:xfrm>
        </p:spPr>
        <p:txBody>
          <a:bodyPr/>
          <a:lstStyle/>
          <a:p>
            <a:r>
              <a:rPr lang="en-US" dirty="0" smtClean="0"/>
              <a:t>JavaScript is a functional language!</a:t>
            </a:r>
          </a:p>
          <a:p>
            <a:endParaRPr lang="en-US" dirty="0" smtClean="0"/>
          </a:p>
          <a:p>
            <a:r>
              <a:rPr lang="en-US" dirty="0" smtClean="0"/>
              <a:t>First</a:t>
            </a:r>
            <a:r>
              <a:rPr lang="en-US" dirty="0"/>
              <a:t>-class </a:t>
            </a:r>
            <a:r>
              <a:rPr lang="en-US" dirty="0" smtClean="0"/>
              <a:t>functions:</a:t>
            </a:r>
          </a:p>
          <a:p>
            <a:pPr lvl="1"/>
            <a:r>
              <a:rPr lang="en-US" dirty="0"/>
              <a:t>Can be assigned to variables or stored in data </a:t>
            </a:r>
            <a:r>
              <a:rPr lang="en-US" dirty="0" smtClean="0"/>
              <a:t>structures</a:t>
            </a:r>
          </a:p>
          <a:p>
            <a:pPr lvl="1"/>
            <a:r>
              <a:rPr lang="en-US" dirty="0" smtClean="0"/>
              <a:t>Can be passed </a:t>
            </a:r>
            <a:r>
              <a:rPr lang="en-US" dirty="0"/>
              <a:t>as arguments to other </a:t>
            </a:r>
            <a:r>
              <a:rPr lang="en-US" dirty="0" smtClean="0"/>
              <a:t>functions</a:t>
            </a:r>
            <a:endParaRPr lang="en-US" dirty="0"/>
          </a:p>
          <a:p>
            <a:pPr lvl="1"/>
            <a:r>
              <a:rPr lang="en-US" dirty="0" smtClean="0"/>
              <a:t>Can be returned as </a:t>
            </a:r>
            <a:r>
              <a:rPr lang="en-US" dirty="0"/>
              <a:t>the values from other </a:t>
            </a:r>
            <a:r>
              <a:rPr lang="en-US" dirty="0" smtClean="0"/>
              <a:t>functions</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rPr>
              <a:t>Functional</a:t>
            </a: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solidFill>
                  <a:prstClr val="black"/>
                </a:solidFill>
                <a:latin typeface="Calibri"/>
                <a:cs typeface="ＭＳ Ｐゴシック" charset="0"/>
              </a:rPr>
              <a:t>Reminders</a:t>
            </a: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pic>
        <p:nvPicPr>
          <p:cNvPr id="8"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8521812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457200" y="1128713"/>
            <a:ext cx="8435975" cy="4230687"/>
          </a:xfrm>
        </p:spPr>
        <p:txBody>
          <a:bodyPr/>
          <a:lstStyle/>
          <a:p>
            <a:r>
              <a:rPr lang="en-US" dirty="0" smtClean="0"/>
              <a:t>Example:</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rPr>
              <a:t>Functional</a:t>
            </a: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solidFill>
                  <a:prstClr val="black"/>
                </a:solidFill>
                <a:latin typeface="Calibri"/>
                <a:cs typeface="ＭＳ Ｐゴシック" charset="0"/>
              </a:rPr>
              <a:t>Reminders</a:t>
            </a: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179512" y="1849388"/>
            <a:ext cx="8785225" cy="324036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computeAverage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70C0"/>
                </a:solidFill>
                <a:latin typeface="Courier New" pitchFamily="-106" charset="0"/>
                <a:ea typeface="ＭＳ Ｐゴシック" pitchFamily="-106" charset="-128"/>
                <a:cs typeface="Courier New" pitchFamily="-106" charset="0"/>
              </a:rPr>
              <a:t> function</a:t>
            </a:r>
            <a:r>
              <a:rPr lang="en-GB" b="1" dirty="0" smtClean="0">
                <a:solidFill>
                  <a:schemeClr val="tx1"/>
                </a:solidFill>
                <a:latin typeface="Courier New" pitchFamily="-106" charset="0"/>
                <a:ea typeface="ＭＳ Ｐゴシック" pitchFamily="-106" charset="-128"/>
                <a:cs typeface="Courier New" pitchFamily="-106" charset="0"/>
              </a:rPr>
              <a:t>(values)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a:latin typeface="Courier New" pitchFamily="1" charset="0"/>
                <a:ea typeface="ＭＳ Ｐゴシック" pitchFamily="1" charset="-128"/>
              </a:rPr>
              <a:t> sum = </a:t>
            </a:r>
            <a:r>
              <a:rPr lang="en-GB" b="1" dirty="0" err="1" smtClean="0">
                <a:latin typeface="Courier New" pitchFamily="1" charset="0"/>
                <a:ea typeface="ＭＳ Ｐゴシック" pitchFamily="1" charset="-128"/>
              </a:rPr>
              <a:t>values.reduce</a:t>
            </a:r>
            <a:r>
              <a:rPr lang="en-GB" b="1" dirty="0">
                <a:latin typeface="Courier New" pitchFamily="1" charset="0"/>
                <a:ea typeface="ＭＳ Ｐゴシック" pitchFamily="1" charset="-128"/>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latin typeface="Courier New" pitchFamily="1" charset="0"/>
                <a:ea typeface="ＭＳ Ｐゴシック" pitchFamily="1" charset="-128"/>
              </a:rPr>
              <a:t>(total, current) {</a:t>
            </a:r>
          </a:p>
          <a:p>
            <a:pPr eaLnBrk="1" hangingPunct="1">
              <a:buFont typeface="Wingdings" pitchFamily="1" charset="2"/>
              <a:buNone/>
            </a:pPr>
            <a:r>
              <a:rPr lang="en-GB" b="1" dirty="0">
                <a:latin typeface="Courier New" pitchFamily="1" charset="0"/>
                <a:ea typeface="ＭＳ Ｐゴシック" pitchFamily="1" charset="-128"/>
              </a:rPr>
              <a:t>	</a:t>
            </a:r>
            <a:r>
              <a:rPr lang="en-GB" b="1" dirty="0" smtClean="0">
                <a:latin typeface="Courier New" pitchFamily="1" charset="0"/>
                <a:ea typeface="ＭＳ Ｐゴシック" pitchFamily="1" charset="-128"/>
              </a:rPr>
              <a:t>	</a:t>
            </a:r>
            <a:r>
              <a:rPr lang="en-GB" b="1" dirty="0" smtClean="0">
                <a:solidFill>
                  <a:srgbClr val="0070C0"/>
                </a:solidFill>
                <a:latin typeface="Courier New" pitchFamily="-106" charset="0"/>
                <a:ea typeface="ＭＳ Ｐゴシック" pitchFamily="-106" charset="-128"/>
                <a:cs typeface="Courier New" pitchFamily="-106" charset="0"/>
              </a:rPr>
              <a:t>return</a:t>
            </a:r>
            <a:r>
              <a:rPr lang="en-GB" b="1" dirty="0" smtClean="0">
                <a:latin typeface="Courier New" pitchFamily="1" charset="0"/>
                <a:ea typeface="ＭＳ Ｐゴシック" pitchFamily="1" charset="-128"/>
              </a:rPr>
              <a:t> </a:t>
            </a:r>
            <a:r>
              <a:rPr lang="en-GB" b="1" dirty="0">
                <a:latin typeface="Courier New" pitchFamily="1" charset="0"/>
                <a:ea typeface="ＭＳ Ｐゴシック" pitchFamily="1" charset="-128"/>
              </a:rPr>
              <a:t>total + current;</a:t>
            </a:r>
          </a:p>
          <a:p>
            <a:pPr eaLnBrk="1" hangingPunct="1">
              <a:buFont typeface="Wingdings" pitchFamily="1" charset="2"/>
              <a:buNone/>
            </a:pPr>
            <a:r>
              <a:rPr lang="en-GB" b="1" dirty="0" smtClean="0">
                <a:latin typeface="Courier New" pitchFamily="1" charset="0"/>
                <a:ea typeface="ＭＳ Ｐゴシック" pitchFamily="1" charset="-128"/>
              </a:rPr>
              <a:t>	}, 0);</a:t>
            </a:r>
          </a:p>
          <a:p>
            <a:pPr eaLnBrk="1" hangingPunct="1">
              <a:buFont typeface="Wingdings" pitchFamily="1" charset="2"/>
              <a:buNone/>
            </a:pPr>
            <a:r>
              <a:rPr lang="en-GB" b="1" dirty="0">
                <a:solidFill>
                  <a:schemeClr val="tx1"/>
                </a:solidFill>
                <a:latin typeface="Courier New" pitchFamily="1" charset="0"/>
                <a:ea typeface="ＭＳ Ｐゴシック" pitchFamily="1"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chemeClr val="tx1"/>
                </a:solidFill>
                <a:latin typeface="Courier New" pitchFamily="1" charset="0"/>
                <a:ea typeface="ＭＳ Ｐゴシック" pitchFamily="1" charset="-128"/>
                <a:cs typeface="Courier New" pitchFamily="-106" charset="0"/>
              </a:rPr>
              <a:t> sum / </a:t>
            </a:r>
            <a:r>
              <a:rPr lang="en-GB" b="1" dirty="0" err="1" smtClean="0">
                <a:solidFill>
                  <a:schemeClr val="tx1"/>
                </a:solidFill>
                <a:latin typeface="Courier New" pitchFamily="1" charset="0"/>
                <a:ea typeface="ＭＳ Ｐゴシック" pitchFamily="1" charset="-128"/>
                <a:cs typeface="Courier New" pitchFamily="-106" charset="0"/>
              </a:rPr>
              <a:t>values.length</a:t>
            </a:r>
            <a:r>
              <a:rPr lang="en-GB" b="1" dirty="0" smtClean="0">
                <a:solidFill>
                  <a:schemeClr val="tx1"/>
                </a:solidFill>
                <a:latin typeface="Courier New" pitchFamily="1" charset="0"/>
                <a:ea typeface="ＭＳ Ｐゴシック" pitchFamily="1"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smtClean="0">
                <a:latin typeface="Courier New" pitchFamily="1" charset="0"/>
                <a:ea typeface="ＭＳ Ｐゴシック" pitchFamily="1" charset="-128"/>
              </a:rPr>
              <a:t>marks = [12, 18, 14, 8];</a:t>
            </a:r>
            <a:endParaRPr lang="en-GB" b="1" dirty="0">
              <a:latin typeface="Courier New" pitchFamily="1" charset="0"/>
              <a:ea typeface="ＭＳ Ｐゴシック" pitchFamily="1" charset="-128"/>
            </a:endParaRPr>
          </a:p>
          <a:p>
            <a:pPr eaLnBrk="1" hangingPunct="1">
              <a:buFont typeface="Wingdings" pitchFamily="1" charset="2"/>
              <a:buNone/>
            </a:pPr>
            <a:r>
              <a:rPr lang="en-GB" b="1" dirty="0" err="1" smtClean="0">
                <a:solidFill>
                  <a:srgbClr val="000000"/>
                </a:solidFill>
                <a:latin typeface="Courier New" pitchFamily="1" charset="0"/>
                <a:ea typeface="ＭＳ Ｐゴシック" pitchFamily="1" charset="-128"/>
                <a:cs typeface="Courier New" pitchFamily="-106" charset="0"/>
              </a:rPr>
              <a:t>console.log</a:t>
            </a:r>
            <a:r>
              <a:rPr lang="en-GB" b="1" dirty="0" smtClean="0">
                <a:solidFill>
                  <a:srgbClr val="000000"/>
                </a:solidFill>
                <a:latin typeface="Courier New" pitchFamily="1" charset="0"/>
                <a:ea typeface="ＭＳ Ｐゴシック" pitchFamily="1" charset="-128"/>
                <a:cs typeface="Courier New" pitchFamily="-106" charset="0"/>
              </a:rPr>
              <a:t>(</a:t>
            </a:r>
            <a:r>
              <a:rPr lang="en-GB" b="1" dirty="0" err="1" smtClean="0">
                <a:solidFill>
                  <a:srgbClr val="000000"/>
                </a:solidFill>
                <a:latin typeface="Courier New" pitchFamily="1" charset="0"/>
                <a:ea typeface="ＭＳ Ｐゴシック" pitchFamily="1" charset="-128"/>
                <a:cs typeface="Courier New" pitchFamily="-106" charset="0"/>
              </a:rPr>
              <a:t>computeAverage</a:t>
            </a:r>
            <a:r>
              <a:rPr lang="en-GB" b="1" dirty="0" smtClean="0">
                <a:solidFill>
                  <a:srgbClr val="000000"/>
                </a:solidFill>
                <a:latin typeface="Courier New" pitchFamily="1" charset="0"/>
                <a:ea typeface="ＭＳ Ｐゴシック" pitchFamily="1" charset="-128"/>
                <a:cs typeface="Courier New" pitchFamily="-106" charset="0"/>
              </a:rPr>
              <a:t>(marks)); </a:t>
            </a:r>
            <a:r>
              <a:rPr lang="en-GB" b="1" dirty="0">
                <a:solidFill>
                  <a:srgbClr val="479B8F"/>
                </a:solidFill>
                <a:latin typeface="Courier New" pitchFamily="-106" charset="0"/>
                <a:ea typeface="ＭＳ Ｐゴシック" pitchFamily="-106" charset="-128"/>
                <a:cs typeface="Courier New" pitchFamily="-106" charset="0"/>
              </a:rPr>
              <a:t>// 13</a:t>
            </a:r>
          </a:p>
        </p:txBody>
      </p:sp>
    </p:spTree>
    <p:extLst>
      <p:ext uri="{BB962C8B-B14F-4D97-AF65-F5344CB8AC3E}">
        <p14:creationId xmlns:p14="http://schemas.microsoft.com/office/powerpoint/2010/main" val="7305438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Fn</a:t>
            </a:r>
            <a:r>
              <a:rPr lang="en-US" dirty="0" smtClean="0"/>
              <a:t> expression VS </a:t>
            </a:r>
            <a:r>
              <a:rPr lang="en-US" dirty="0" err="1" smtClean="0"/>
              <a:t>Fn</a:t>
            </a:r>
            <a:r>
              <a:rPr lang="en-US" dirty="0" smtClean="0"/>
              <a:t> declaration</a:t>
            </a:r>
            <a:endParaRPr lang="en-US" dirty="0"/>
          </a:p>
        </p:txBody>
      </p:sp>
      <p:sp>
        <p:nvSpPr>
          <p:cNvPr id="3" name="Espace réservé du contenu 2"/>
          <p:cNvSpPr>
            <a:spLocks noGrp="1"/>
          </p:cNvSpPr>
          <p:nvPr>
            <p:ph idx="1"/>
          </p:nvPr>
        </p:nvSpPr>
        <p:spPr/>
        <p:txBody>
          <a:bodyPr/>
          <a:lstStyle/>
          <a:p>
            <a:endParaRPr lang="en-US" dirty="0" smtClean="0"/>
          </a:p>
          <a:p>
            <a:r>
              <a:rPr lang="en-US" dirty="0" smtClean="0"/>
              <a:t>Function declarations are evaluated before any instructions in the same context</a:t>
            </a:r>
          </a:p>
          <a:p>
            <a:endParaRPr lang="en-US" dirty="0"/>
          </a:p>
          <a:p>
            <a:r>
              <a:rPr lang="en-US" dirty="0" smtClean="0"/>
              <a:t>Function expressions are evaluated after all the instructions preceding it</a:t>
            </a:r>
          </a:p>
        </p:txBody>
      </p:sp>
      <p:sp>
        <p:nvSpPr>
          <p:cNvPr id="4" name="Espace réservé du contenu 3"/>
          <p:cNvSpPr>
            <a:spLocks noGrp="1"/>
          </p:cNvSpPr>
          <p:nvPr>
            <p:ph sz="quarter" idx="13"/>
          </p:nvPr>
        </p:nvSpPr>
        <p:spPr/>
        <p:txBody>
          <a:bodyPr/>
          <a:lstStyle/>
          <a:p>
            <a:r>
              <a:rPr lang="fr-FR" dirty="0" err="1" smtClean="0"/>
              <a:t>Reminders</a:t>
            </a:r>
            <a:endParaRPr lang="fr-FR" dirty="0"/>
          </a:p>
        </p:txBody>
      </p:sp>
      <p:pic>
        <p:nvPicPr>
          <p:cNvPr id="6"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16742554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98478455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oriented </a:t>
            </a:r>
            <a:br>
              <a:rPr lang="en-US" dirty="0" smtClean="0"/>
            </a:br>
            <a:r>
              <a:rPr lang="en-US" dirty="0" smtClean="0"/>
              <a:t>programming</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6" name="Picture 5"/>
          <p:cNvPicPr>
            <a:picLocks noChangeAspect="1"/>
          </p:cNvPicPr>
          <p:nvPr/>
        </p:nvPicPr>
        <p:blipFill>
          <a:blip r:embed="rId2"/>
          <a:stretch>
            <a:fillRect/>
          </a:stretch>
        </p:blipFill>
        <p:spPr>
          <a:xfrm>
            <a:off x="4012700" y="2110670"/>
            <a:ext cx="5023796" cy="1466910"/>
          </a:xfrm>
          <a:prstGeom prst="rect">
            <a:avLst/>
          </a:prstGeom>
        </p:spPr>
      </p:pic>
    </p:spTree>
    <p:extLst>
      <p:ext uri="{BB962C8B-B14F-4D97-AF65-F5344CB8AC3E}">
        <p14:creationId xmlns:p14="http://schemas.microsoft.com/office/powerpoint/2010/main" val="3345892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Presentation</a:t>
            </a:r>
            <a:endParaRPr lang="fr-FR" dirty="0"/>
          </a:p>
        </p:txBody>
      </p:sp>
      <p:sp>
        <p:nvSpPr>
          <p:cNvPr id="3" name="Espace réservé du contenu 2"/>
          <p:cNvSpPr>
            <a:spLocks noGrp="1"/>
          </p:cNvSpPr>
          <p:nvPr>
            <p:ph idx="1"/>
          </p:nvPr>
        </p:nvSpPr>
        <p:spPr/>
        <p:txBody>
          <a:bodyPr/>
          <a:lstStyle/>
          <a:p>
            <a:pPr eaLnBrk="1" hangingPunct="1">
              <a:lnSpc>
                <a:spcPct val="90000"/>
              </a:lnSpc>
            </a:pPr>
            <a:endParaRPr lang="fr-FR" dirty="0" smtClean="0"/>
          </a:p>
          <a:p>
            <a:pPr eaLnBrk="1" hangingPunct="1">
              <a:lnSpc>
                <a:spcPct val="90000"/>
              </a:lnSpc>
            </a:pPr>
            <a:r>
              <a:rPr lang="fr-FR" dirty="0" smtClean="0"/>
              <a:t>JavaScript </a:t>
            </a:r>
            <a:r>
              <a:rPr lang="fr-FR" dirty="0" err="1" smtClean="0"/>
              <a:t>is</a:t>
            </a:r>
            <a:r>
              <a:rPr lang="fr-FR" dirty="0" smtClean="0"/>
              <a:t> an Object </a:t>
            </a:r>
            <a:r>
              <a:rPr lang="fr-FR" dirty="0" err="1" smtClean="0"/>
              <a:t>Oriented</a:t>
            </a:r>
            <a:r>
              <a:rPr lang="fr-FR" dirty="0" smtClean="0"/>
              <a:t> </a:t>
            </a:r>
            <a:r>
              <a:rPr lang="fr-FR" dirty="0" err="1" smtClean="0"/>
              <a:t>Programming</a:t>
            </a:r>
            <a:r>
              <a:rPr lang="fr-FR" dirty="0" smtClean="0"/>
              <a:t> </a:t>
            </a:r>
            <a:r>
              <a:rPr lang="fr-FR" dirty="0" err="1" smtClean="0"/>
              <a:t>language</a:t>
            </a:r>
            <a:r>
              <a:rPr lang="fr-FR" dirty="0" smtClean="0"/>
              <a:t> </a:t>
            </a:r>
            <a:r>
              <a:rPr lang="fr-FR" dirty="0" err="1" smtClean="0"/>
              <a:t>that</a:t>
            </a:r>
            <a:r>
              <a:rPr lang="fr-FR" dirty="0" smtClean="0"/>
              <a:t> uses Prototypes</a:t>
            </a:r>
          </a:p>
          <a:p>
            <a:pPr eaLnBrk="1" hangingPunct="1">
              <a:lnSpc>
                <a:spcPct val="90000"/>
              </a:lnSpc>
            </a:pPr>
            <a:endParaRPr lang="fr-FR" dirty="0"/>
          </a:p>
          <a:p>
            <a:pPr lvl="1" eaLnBrk="1" hangingPunct="1">
              <a:lnSpc>
                <a:spcPct val="90000"/>
              </a:lnSpc>
            </a:pPr>
            <a:r>
              <a:rPr lang="fr-FR" dirty="0" smtClean="0"/>
              <a:t>OOP style </a:t>
            </a:r>
            <a:r>
              <a:rPr lang="fr-FR" dirty="0" err="1" smtClean="0"/>
              <a:t>with</a:t>
            </a:r>
            <a:r>
              <a:rPr lang="fr-FR" dirty="0" smtClean="0"/>
              <a:t> prototype </a:t>
            </a:r>
            <a:r>
              <a:rPr lang="fr-FR" dirty="0" err="1" smtClean="0"/>
              <a:t>instead</a:t>
            </a:r>
            <a:r>
              <a:rPr lang="fr-FR" dirty="0" smtClean="0"/>
              <a:t> of classes</a:t>
            </a:r>
          </a:p>
        </p:txBody>
      </p:sp>
      <p:sp>
        <p:nvSpPr>
          <p:cNvPr id="4" name="Espace réservé du contenu 3"/>
          <p:cNvSpPr>
            <a:spLocks noGrp="1"/>
          </p:cNvSpPr>
          <p:nvPr>
            <p:ph sz="quarter" idx="13"/>
          </p:nvPr>
        </p:nvSpPr>
        <p:spPr/>
        <p:txBody>
          <a:bodyPr/>
          <a:lstStyle/>
          <a:p>
            <a:r>
              <a:rPr lang="en-US" dirty="0"/>
              <a:t>Object oriented </a:t>
            </a:r>
            <a:r>
              <a:rPr lang="en-US" dirty="0" smtClean="0"/>
              <a:t>programming</a:t>
            </a:r>
            <a:endParaRPr lang="fr-FR" dirty="0"/>
          </a:p>
        </p:txBody>
      </p:sp>
      <p:pic>
        <p:nvPicPr>
          <p:cNvPr id="5" name="Image 2"/>
          <p:cNvPicPr>
            <a:picLocks noChangeAspect="1"/>
          </p:cNvPicPr>
          <p:nvPr/>
        </p:nvPicPr>
        <p:blipFill>
          <a:blip r:embed="rId2" cstate="print"/>
          <a:srcRect/>
          <a:stretch>
            <a:fillRect/>
          </a:stretch>
        </p:blipFill>
        <p:spPr bwMode="auto">
          <a:xfrm>
            <a:off x="0" y="49213"/>
            <a:ext cx="827088" cy="720725"/>
          </a:xfrm>
          <a:prstGeom prst="rect">
            <a:avLst/>
          </a:prstGeom>
          <a:noFill/>
          <a:ln w="9525">
            <a:noFill/>
            <a:miter lim="800000"/>
            <a:headEnd/>
            <a:tailEnd/>
          </a:ln>
        </p:spPr>
      </p:pic>
    </p:spTree>
    <p:extLst>
      <p:ext uri="{BB962C8B-B14F-4D97-AF65-F5344CB8AC3E}">
        <p14:creationId xmlns:p14="http://schemas.microsoft.com/office/powerpoint/2010/main" val="31586438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Presentation</a:t>
            </a:r>
            <a:endParaRPr lang="fr-FR" dirty="0"/>
          </a:p>
        </p:txBody>
      </p:sp>
      <p:sp>
        <p:nvSpPr>
          <p:cNvPr id="3" name="Espace réservé du contenu 2"/>
          <p:cNvSpPr>
            <a:spLocks noGrp="1"/>
          </p:cNvSpPr>
          <p:nvPr>
            <p:ph idx="1"/>
          </p:nvPr>
        </p:nvSpPr>
        <p:spPr/>
        <p:txBody>
          <a:bodyPr/>
          <a:lstStyle/>
          <a:p>
            <a:pPr eaLnBrk="1" hangingPunct="1">
              <a:lnSpc>
                <a:spcPct val="90000"/>
              </a:lnSpc>
            </a:pPr>
            <a:r>
              <a:rPr lang="fr-FR" dirty="0" smtClean="0"/>
              <a:t>Do </a:t>
            </a:r>
            <a:r>
              <a:rPr lang="fr-FR" dirty="0" err="1" smtClean="0"/>
              <a:t>you</a:t>
            </a:r>
            <a:r>
              <a:rPr lang="fr-FR" dirty="0" smtClean="0"/>
              <a:t> </a:t>
            </a:r>
            <a:r>
              <a:rPr lang="fr-FR" dirty="0" err="1" smtClean="0"/>
              <a:t>remember</a:t>
            </a:r>
            <a:r>
              <a:rPr lang="fr-FR" dirty="0" smtClean="0"/>
              <a:t> the </a:t>
            </a:r>
            <a:r>
              <a:rPr lang="fr-FR" dirty="0" err="1" smtClean="0"/>
              <a:t>analogy</a:t>
            </a:r>
            <a:r>
              <a:rPr lang="fr-FR" dirty="0" smtClean="0"/>
              <a:t> </a:t>
            </a:r>
            <a:r>
              <a:rPr lang="fr-FR" dirty="0" err="1" smtClean="0"/>
              <a:t>between</a:t>
            </a:r>
            <a:r>
              <a:rPr lang="fr-FR" dirty="0" smtClean="0"/>
              <a:t> a class and a plan?</a:t>
            </a:r>
          </a:p>
          <a:p>
            <a:pPr lvl="1" eaLnBrk="1" hangingPunct="1">
              <a:lnSpc>
                <a:spcPct val="90000"/>
              </a:lnSpc>
            </a:pPr>
            <a:r>
              <a:rPr lang="fr-FR" dirty="0" smtClean="0"/>
              <a:t>A class </a:t>
            </a:r>
            <a:r>
              <a:rPr lang="fr-FR" dirty="0" err="1" smtClean="0"/>
              <a:t>is</a:t>
            </a:r>
            <a:r>
              <a:rPr lang="fr-FR" dirty="0" smtClean="0"/>
              <a:t> an </a:t>
            </a:r>
            <a:r>
              <a:rPr lang="fr-FR" dirty="0" err="1" smtClean="0"/>
              <a:t>object</a:t>
            </a:r>
            <a:r>
              <a:rPr lang="fr-FR" dirty="0" smtClean="0"/>
              <a:t> type plan</a:t>
            </a:r>
          </a:p>
          <a:p>
            <a:pPr lvl="1" eaLnBrk="1" hangingPunct="1">
              <a:lnSpc>
                <a:spcPct val="90000"/>
              </a:lnSpc>
            </a:pPr>
            <a:r>
              <a:rPr lang="fr-FR" dirty="0" err="1" smtClean="0"/>
              <a:t>We</a:t>
            </a:r>
            <a:r>
              <a:rPr lang="fr-FR" dirty="0" smtClean="0"/>
              <a:t> use </a:t>
            </a:r>
            <a:r>
              <a:rPr lang="fr-FR" dirty="0" err="1" smtClean="0"/>
              <a:t>that</a:t>
            </a:r>
            <a:r>
              <a:rPr lang="fr-FR" dirty="0" smtClean="0"/>
              <a:t> plan to </a:t>
            </a:r>
            <a:r>
              <a:rPr lang="fr-FR" dirty="0" err="1" smtClean="0"/>
              <a:t>create</a:t>
            </a:r>
            <a:r>
              <a:rPr lang="fr-FR" dirty="0" smtClean="0"/>
              <a:t> new instances</a:t>
            </a:r>
          </a:p>
          <a:p>
            <a:pPr eaLnBrk="1" hangingPunct="1">
              <a:lnSpc>
                <a:spcPct val="90000"/>
              </a:lnSpc>
            </a:pPr>
            <a:endParaRPr lang="fr-FR" dirty="0" smtClean="0"/>
          </a:p>
          <a:p>
            <a:pPr eaLnBrk="1" hangingPunct="1">
              <a:lnSpc>
                <a:spcPct val="90000"/>
              </a:lnSpc>
            </a:pPr>
            <a:r>
              <a:rPr lang="fr-FR" dirty="0" smtClean="0"/>
              <a:t>In prototype-</a:t>
            </a:r>
            <a:r>
              <a:rPr lang="fr-FR" dirty="0" err="1" smtClean="0"/>
              <a:t>based</a:t>
            </a:r>
            <a:r>
              <a:rPr lang="fr-FR" dirty="0" smtClean="0"/>
              <a:t> OOP, </a:t>
            </a:r>
            <a:r>
              <a:rPr lang="fr-FR" dirty="0" err="1" smtClean="0"/>
              <a:t>we</a:t>
            </a:r>
            <a:r>
              <a:rPr lang="fr-FR" dirty="0" smtClean="0"/>
              <a:t> </a:t>
            </a:r>
            <a:r>
              <a:rPr lang="fr-FR" dirty="0" err="1" smtClean="0"/>
              <a:t>don’t</a:t>
            </a:r>
            <a:r>
              <a:rPr lang="fr-FR" dirty="0" smtClean="0"/>
              <a:t> use plan…</a:t>
            </a:r>
          </a:p>
          <a:p>
            <a:pPr lvl="1" eaLnBrk="1" hangingPunct="1">
              <a:lnSpc>
                <a:spcPct val="90000"/>
              </a:lnSpc>
            </a:pPr>
            <a:r>
              <a:rPr lang="fr-FR" dirty="0" err="1" smtClean="0"/>
              <a:t>We</a:t>
            </a:r>
            <a:r>
              <a:rPr lang="fr-FR" dirty="0" smtClean="0"/>
              <a:t> </a:t>
            </a:r>
            <a:r>
              <a:rPr lang="fr-FR" dirty="0" err="1" smtClean="0"/>
              <a:t>create</a:t>
            </a:r>
            <a:r>
              <a:rPr lang="fr-FR" dirty="0" smtClean="0"/>
              <a:t> </a:t>
            </a:r>
            <a:r>
              <a:rPr lang="fr-FR" dirty="0" err="1" smtClean="0"/>
              <a:t>objects</a:t>
            </a:r>
            <a:r>
              <a:rPr lang="fr-FR" dirty="0" smtClean="0"/>
              <a:t> </a:t>
            </a:r>
            <a:r>
              <a:rPr lang="fr-FR" dirty="0" err="1" smtClean="0"/>
              <a:t>from</a:t>
            </a:r>
            <a:r>
              <a:rPr lang="fr-FR" dirty="0" smtClean="0"/>
              <a:t> scratch…</a:t>
            </a:r>
          </a:p>
          <a:p>
            <a:pPr lvl="1" eaLnBrk="1" hangingPunct="1">
              <a:lnSpc>
                <a:spcPct val="90000"/>
              </a:lnSpc>
            </a:pPr>
            <a:r>
              <a:rPr lang="fr-FR" dirty="0" smtClean="0"/>
              <a:t>… or </a:t>
            </a:r>
            <a:r>
              <a:rPr lang="fr-FR" dirty="0" err="1" smtClean="0"/>
              <a:t>based</a:t>
            </a:r>
            <a:r>
              <a:rPr lang="fr-FR" dirty="0" smtClean="0"/>
              <a:t> on </a:t>
            </a:r>
            <a:r>
              <a:rPr lang="fr-FR" dirty="0" err="1" smtClean="0"/>
              <a:t>other</a:t>
            </a:r>
            <a:r>
              <a:rPr lang="fr-FR" dirty="0" smtClean="0"/>
              <a:t> </a:t>
            </a:r>
            <a:r>
              <a:rPr lang="fr-FR" dirty="0" err="1" smtClean="0"/>
              <a:t>objects</a:t>
            </a:r>
            <a:r>
              <a:rPr lang="fr-FR" dirty="0" smtClean="0"/>
              <a:t> (prototype)</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5" name="Image 2"/>
          <p:cNvPicPr>
            <a:picLocks noChangeAspect="1"/>
          </p:cNvPicPr>
          <p:nvPr/>
        </p:nvPicPr>
        <p:blipFill>
          <a:blip r:embed="rId3" cstate="print"/>
          <a:srcRect/>
          <a:stretch>
            <a:fillRect/>
          </a:stretch>
        </p:blipFill>
        <p:spPr bwMode="auto">
          <a:xfrm>
            <a:off x="0" y="49213"/>
            <a:ext cx="827088" cy="720725"/>
          </a:xfrm>
          <a:prstGeom prst="rect">
            <a:avLst/>
          </a:prstGeom>
          <a:noFill/>
          <a:ln w="9525">
            <a:noFill/>
            <a:miter lim="800000"/>
            <a:headEnd/>
            <a:tailEnd/>
          </a:ln>
        </p:spPr>
      </p:pic>
    </p:spTree>
    <p:extLst>
      <p:ext uri="{BB962C8B-B14F-4D97-AF65-F5344CB8AC3E}">
        <p14:creationId xmlns:p14="http://schemas.microsoft.com/office/powerpoint/2010/main" val="39032013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a:buNone/>
            </a:pPr>
            <a:r>
              <a:rPr lang="en-US" dirty="0" smtClean="0"/>
              <a:t>By completing this course, you will be able to:</a:t>
            </a:r>
          </a:p>
          <a:p>
            <a:pPr lvl="1"/>
            <a:endParaRPr lang="en-US" dirty="0" smtClean="0"/>
          </a:p>
          <a:p>
            <a:pPr lvl="1"/>
            <a:r>
              <a:rPr lang="en-US" dirty="0" smtClean="0"/>
              <a:t>Explain prototype-based OOP</a:t>
            </a:r>
          </a:p>
          <a:p>
            <a:pPr lvl="1"/>
            <a:r>
              <a:rPr lang="en-US" dirty="0" smtClean="0"/>
              <a:t>Develop with JavaScript OOP</a:t>
            </a:r>
          </a:p>
          <a:p>
            <a:pPr lvl="1"/>
            <a:r>
              <a:rPr lang="en-US" dirty="0" smtClean="0"/>
              <a:t>Manipulate Property Descriptors</a:t>
            </a:r>
          </a:p>
          <a:p>
            <a:pPr lvl="1"/>
            <a:r>
              <a:rPr lang="en-US" dirty="0" smtClean="0"/>
              <a:t>Explain what is "strict mode" and use it</a:t>
            </a:r>
          </a:p>
          <a:p>
            <a:pPr lvl="1"/>
            <a:r>
              <a:rPr lang="en-US" dirty="0" smtClean="0"/>
              <a:t>Use the most famous JS pattern</a:t>
            </a:r>
          </a:p>
        </p:txBody>
      </p:sp>
      <p:pic>
        <p:nvPicPr>
          <p:cNvPr id="5" name="Image 4"/>
          <p:cNvPicPr>
            <a:picLocks noChangeAspect="1"/>
          </p:cNvPicPr>
          <p:nvPr/>
        </p:nvPicPr>
        <p:blipFill>
          <a:blip r:embed="rId2" cstate="print"/>
          <a:srcRect/>
          <a:stretch>
            <a:fillRect/>
          </a:stretch>
        </p:blipFill>
        <p:spPr bwMode="auto">
          <a:xfrm>
            <a:off x="17463" y="49213"/>
            <a:ext cx="617537" cy="552450"/>
          </a:xfrm>
          <a:prstGeom prst="rect">
            <a:avLst/>
          </a:prstGeom>
          <a:noFill/>
          <a:ln w="9525">
            <a:noFill/>
            <a:miter lim="800000"/>
            <a:headEnd/>
            <a:tailEnd/>
          </a:ln>
        </p:spPr>
      </p:pic>
      <p:sp>
        <p:nvSpPr>
          <p:cNvPr id="7"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smtClean="0">
                <a:ln>
                  <a:noFill/>
                </a:ln>
                <a:solidFill>
                  <a:schemeClr val="tx1"/>
                </a:solidFill>
                <a:effectLst/>
                <a:uLnTx/>
                <a:uFillTx/>
                <a:latin typeface="+mj-lt"/>
                <a:ea typeface="ＭＳ Ｐゴシック" pitchFamily="34" charset="-128"/>
                <a:cs typeface="ＭＳ Ｐゴシック" charset="0"/>
              </a:rPr>
              <a:t>Course objectives</a:t>
            </a:r>
          </a:p>
        </p:txBody>
      </p:sp>
      <p:sp>
        <p:nvSpPr>
          <p:cNvPr id="9"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Advanced JavaScript</a:t>
            </a:r>
          </a:p>
          <a:p>
            <a:pPr marL="342900" indent="-342900" defTabSz="457200">
              <a:spcBef>
                <a:spcPct val="20000"/>
              </a:spcBef>
              <a:defRPr/>
            </a:pP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Presentation</a:t>
            </a:r>
            <a:endParaRPr lang="fr-FR" dirty="0"/>
          </a:p>
        </p:txBody>
      </p:sp>
      <p:sp>
        <p:nvSpPr>
          <p:cNvPr id="3" name="Espace réservé du contenu 2"/>
          <p:cNvSpPr>
            <a:spLocks noGrp="1"/>
          </p:cNvSpPr>
          <p:nvPr>
            <p:ph idx="1"/>
          </p:nvPr>
        </p:nvSpPr>
        <p:spPr/>
        <p:txBody>
          <a:bodyPr/>
          <a:lstStyle/>
          <a:p>
            <a:pPr eaLnBrk="1" hangingPunct="1">
              <a:lnSpc>
                <a:spcPct val="90000"/>
              </a:lnSpc>
            </a:pPr>
            <a:r>
              <a:rPr lang="fr-FR" dirty="0" err="1" smtClean="0"/>
              <a:t>Objects</a:t>
            </a:r>
            <a:r>
              <a:rPr lang="fr-FR" dirty="0" smtClean="0"/>
              <a:t> in JavaScript are mutable </a:t>
            </a:r>
            <a:r>
              <a:rPr lang="fr-FR" dirty="0" err="1" smtClean="0"/>
              <a:t>keyed</a:t>
            </a:r>
            <a:r>
              <a:rPr lang="fr-FR" dirty="0" smtClean="0"/>
              <a:t> collections</a:t>
            </a:r>
          </a:p>
          <a:p>
            <a:pPr eaLnBrk="1" hangingPunct="1">
              <a:lnSpc>
                <a:spcPct val="90000"/>
              </a:lnSpc>
            </a:pPr>
            <a:endParaRPr lang="fr-FR" dirty="0"/>
          </a:p>
          <a:p>
            <a:pPr eaLnBrk="1" hangingPunct="1">
              <a:lnSpc>
                <a:spcPct val="90000"/>
              </a:lnSpc>
            </a:pPr>
            <a:r>
              <a:rPr lang="fr-FR" i="1" dirty="0" err="1" smtClean="0"/>
              <a:t>Numbers</a:t>
            </a:r>
            <a:r>
              <a:rPr lang="fr-FR" dirty="0" smtClean="0"/>
              <a:t>, </a:t>
            </a:r>
            <a:r>
              <a:rPr lang="fr-FR" i="1" dirty="0" smtClean="0"/>
              <a:t>strings</a:t>
            </a:r>
            <a:r>
              <a:rPr lang="fr-FR" dirty="0" smtClean="0"/>
              <a:t>, </a:t>
            </a:r>
            <a:r>
              <a:rPr lang="fr-FR" i="1" dirty="0" err="1" smtClean="0"/>
              <a:t>booleans</a:t>
            </a:r>
            <a:r>
              <a:rPr lang="fr-FR" dirty="0" smtClean="0"/>
              <a:t>, </a:t>
            </a:r>
            <a:r>
              <a:rPr lang="fr-FR" i="1" dirty="0" err="1" smtClean="0"/>
              <a:t>null</a:t>
            </a:r>
            <a:r>
              <a:rPr lang="fr-FR" dirty="0" smtClean="0"/>
              <a:t> and </a:t>
            </a:r>
            <a:r>
              <a:rPr lang="fr-FR" i="1" dirty="0" err="1" smtClean="0"/>
              <a:t>undefined</a:t>
            </a:r>
            <a:r>
              <a:rPr lang="fr-FR" dirty="0" smtClean="0"/>
              <a:t> are simple types</a:t>
            </a:r>
          </a:p>
          <a:p>
            <a:pPr eaLnBrk="1" hangingPunct="1">
              <a:lnSpc>
                <a:spcPct val="90000"/>
              </a:lnSpc>
            </a:pPr>
            <a:endParaRPr lang="fr-FR" dirty="0"/>
          </a:p>
          <a:p>
            <a:pPr eaLnBrk="1" hangingPunct="1">
              <a:lnSpc>
                <a:spcPct val="90000"/>
              </a:lnSpc>
            </a:pPr>
            <a:r>
              <a:rPr lang="fr-FR" i="1" dirty="0" err="1" smtClean="0"/>
              <a:t>Arrays</a:t>
            </a:r>
            <a:r>
              <a:rPr lang="fr-FR" dirty="0" smtClean="0"/>
              <a:t>,</a:t>
            </a:r>
            <a:r>
              <a:rPr lang="fr-FR" i="1" dirty="0" smtClean="0"/>
              <a:t> </a:t>
            </a:r>
            <a:r>
              <a:rPr lang="fr-FR" i="1" dirty="0" err="1" smtClean="0"/>
              <a:t>RegEx</a:t>
            </a:r>
            <a:r>
              <a:rPr lang="fr-FR" dirty="0" smtClean="0"/>
              <a:t> and </a:t>
            </a:r>
            <a:r>
              <a:rPr lang="fr-FR" dirty="0" err="1" smtClean="0"/>
              <a:t>even</a:t>
            </a:r>
            <a:r>
              <a:rPr lang="fr-FR" dirty="0" smtClean="0"/>
              <a:t> </a:t>
            </a:r>
            <a:r>
              <a:rPr lang="fr-FR" i="1" dirty="0" err="1" smtClean="0"/>
              <a:t>Functions</a:t>
            </a:r>
            <a:r>
              <a:rPr lang="fr-FR" dirty="0"/>
              <a:t> </a:t>
            </a:r>
            <a:r>
              <a:rPr lang="fr-FR" dirty="0" smtClean="0"/>
              <a:t>are </a:t>
            </a:r>
            <a:r>
              <a:rPr lang="fr-FR" dirty="0" err="1" smtClean="0"/>
              <a:t>objects</a:t>
            </a:r>
            <a:endParaRPr lang="fr-FR"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5" name="Image 2"/>
          <p:cNvPicPr>
            <a:picLocks noChangeAspect="1"/>
          </p:cNvPicPr>
          <p:nvPr/>
        </p:nvPicPr>
        <p:blipFill>
          <a:blip r:embed="rId2" cstate="print"/>
          <a:srcRect/>
          <a:stretch>
            <a:fillRect/>
          </a:stretch>
        </p:blipFill>
        <p:spPr bwMode="auto">
          <a:xfrm>
            <a:off x="0" y="49213"/>
            <a:ext cx="827088" cy="720725"/>
          </a:xfrm>
          <a:prstGeom prst="rect">
            <a:avLst/>
          </a:prstGeom>
          <a:noFill/>
          <a:ln w="9525">
            <a:noFill/>
            <a:miter lim="800000"/>
            <a:headEnd/>
            <a:tailEnd/>
          </a:ln>
        </p:spPr>
      </p:pic>
    </p:spTree>
    <p:extLst>
      <p:ext uri="{BB962C8B-B14F-4D97-AF65-F5344CB8AC3E}">
        <p14:creationId xmlns:p14="http://schemas.microsoft.com/office/powerpoint/2010/main" val="28191255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Presentation</a:t>
            </a:r>
            <a:endParaRPr lang="fr-FR" dirty="0"/>
          </a:p>
        </p:txBody>
      </p:sp>
      <p:sp>
        <p:nvSpPr>
          <p:cNvPr id="3" name="Espace réservé du contenu 2"/>
          <p:cNvSpPr>
            <a:spLocks noGrp="1"/>
          </p:cNvSpPr>
          <p:nvPr>
            <p:ph idx="1"/>
          </p:nvPr>
        </p:nvSpPr>
        <p:spPr/>
        <p:txBody>
          <a:bodyPr/>
          <a:lstStyle/>
          <a:p>
            <a:pPr eaLnBrk="1" hangingPunct="1">
              <a:lnSpc>
                <a:spcPct val="90000"/>
              </a:lnSpc>
            </a:pPr>
            <a:r>
              <a:rPr lang="fr-FR" dirty="0" smtClean="0"/>
              <a:t>In JavaScript, an </a:t>
            </a:r>
            <a:r>
              <a:rPr lang="fr-FR" dirty="0" err="1" smtClean="0"/>
              <a:t>object</a:t>
            </a:r>
            <a:r>
              <a:rPr lang="fr-FR" dirty="0" smtClean="0"/>
              <a:t> </a:t>
            </a:r>
            <a:r>
              <a:rPr lang="fr-FR" dirty="0" err="1" smtClean="0"/>
              <a:t>is</a:t>
            </a:r>
            <a:r>
              <a:rPr lang="fr-FR" dirty="0" smtClean="0"/>
              <a:t> a set of </a:t>
            </a:r>
            <a:r>
              <a:rPr lang="fr-FR" dirty="0" err="1" smtClean="0"/>
              <a:t>properties</a:t>
            </a:r>
            <a:endParaRPr lang="fr-FR" dirty="0" smtClean="0"/>
          </a:p>
          <a:p>
            <a:pPr lvl="1" eaLnBrk="1" hangingPunct="1">
              <a:lnSpc>
                <a:spcPct val="90000"/>
              </a:lnSpc>
            </a:pPr>
            <a:r>
              <a:rPr lang="fr-FR" dirty="0" smtClean="0"/>
              <a:t>Can </a:t>
            </a:r>
            <a:r>
              <a:rPr lang="fr-FR" dirty="0" err="1" smtClean="0"/>
              <a:t>be</a:t>
            </a:r>
            <a:r>
              <a:rPr lang="fr-FR" dirty="0" smtClean="0"/>
              <a:t> </a:t>
            </a:r>
            <a:r>
              <a:rPr lang="fr-FR" dirty="0" err="1" smtClean="0"/>
              <a:t>methods</a:t>
            </a:r>
            <a:r>
              <a:rPr lang="fr-FR" dirty="0"/>
              <a:t> </a:t>
            </a:r>
            <a:r>
              <a:rPr lang="fr-FR" dirty="0" smtClean="0"/>
              <a:t>or instance variables</a:t>
            </a:r>
            <a:endParaRPr lang="fr-FR" dirty="0"/>
          </a:p>
          <a:p>
            <a:pPr marL="457200" lvl="1" indent="0" eaLnBrk="1" hangingPunct="1">
              <a:lnSpc>
                <a:spcPct val="90000"/>
              </a:lnSpc>
              <a:buNone/>
            </a:pPr>
            <a:endParaRPr lang="fr-FR" dirty="0" smtClean="0"/>
          </a:p>
          <a:p>
            <a:pPr eaLnBrk="1" hangingPunct="1">
              <a:lnSpc>
                <a:spcPct val="90000"/>
              </a:lnSpc>
            </a:pPr>
            <a:r>
              <a:rPr lang="fr-FR" dirty="0" smtClean="0"/>
              <a:t>A </a:t>
            </a:r>
            <a:r>
              <a:rPr lang="fr-FR" dirty="0" err="1" smtClean="0"/>
              <a:t>property</a:t>
            </a:r>
            <a:r>
              <a:rPr lang="fr-FR" dirty="0" smtClean="0"/>
              <a:t> has a </a:t>
            </a:r>
            <a:r>
              <a:rPr lang="fr-FR" dirty="0" err="1" smtClean="0"/>
              <a:t>name</a:t>
            </a:r>
            <a:r>
              <a:rPr lang="fr-FR" dirty="0" smtClean="0"/>
              <a:t> and a value</a:t>
            </a:r>
            <a:endParaRPr lang="fr-FR" dirty="0"/>
          </a:p>
          <a:p>
            <a:pPr eaLnBrk="1" hangingPunct="1">
              <a:lnSpc>
                <a:spcPct val="90000"/>
              </a:lnSpc>
            </a:pPr>
            <a:endParaRPr lang="fr-FR"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5" name="Image 2"/>
          <p:cNvPicPr>
            <a:picLocks noChangeAspect="1"/>
          </p:cNvPicPr>
          <p:nvPr/>
        </p:nvPicPr>
        <p:blipFill>
          <a:blip r:embed="rId3" cstate="print"/>
          <a:srcRect/>
          <a:stretch>
            <a:fillRect/>
          </a:stretch>
        </p:blipFill>
        <p:spPr bwMode="auto">
          <a:xfrm>
            <a:off x="0" y="49213"/>
            <a:ext cx="827088" cy="720725"/>
          </a:xfrm>
          <a:prstGeom prst="rect">
            <a:avLst/>
          </a:prstGeom>
          <a:noFill/>
          <a:ln w="9525">
            <a:noFill/>
            <a:miter lim="800000"/>
            <a:headEnd/>
            <a:tailEnd/>
          </a:ln>
        </p:spPr>
      </p:pic>
      <p:pic>
        <p:nvPicPr>
          <p:cNvPr id="7" name="Picture 6"/>
          <p:cNvPicPr>
            <a:picLocks noChangeAspect="1"/>
          </p:cNvPicPr>
          <p:nvPr/>
        </p:nvPicPr>
        <p:blipFill>
          <a:blip r:embed="rId4"/>
          <a:stretch>
            <a:fillRect/>
          </a:stretch>
        </p:blipFill>
        <p:spPr>
          <a:xfrm>
            <a:off x="5868144" y="3361556"/>
            <a:ext cx="3175000" cy="1873250"/>
          </a:xfrm>
          <a:prstGeom prst="rect">
            <a:avLst/>
          </a:prstGeom>
          <a:ln>
            <a:solidFill>
              <a:schemeClr val="tx1"/>
            </a:solidFill>
          </a:ln>
        </p:spPr>
      </p:pic>
    </p:spTree>
    <p:extLst>
      <p:ext uri="{BB962C8B-B14F-4D97-AF65-F5344CB8AC3E}">
        <p14:creationId xmlns:p14="http://schemas.microsoft.com/office/powerpoint/2010/main" val="4574304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Presentation</a:t>
            </a:r>
            <a:endParaRPr lang="fr-FR" dirty="0"/>
          </a:p>
        </p:txBody>
      </p:sp>
      <p:sp>
        <p:nvSpPr>
          <p:cNvPr id="3" name="Espace réservé du contenu 2"/>
          <p:cNvSpPr>
            <a:spLocks noGrp="1"/>
          </p:cNvSpPr>
          <p:nvPr>
            <p:ph idx="1"/>
          </p:nvPr>
        </p:nvSpPr>
        <p:spPr/>
        <p:txBody>
          <a:bodyPr/>
          <a:lstStyle/>
          <a:p>
            <a:pPr eaLnBrk="1" hangingPunct="1">
              <a:lnSpc>
                <a:spcPct val="90000"/>
              </a:lnSpc>
            </a:pPr>
            <a:r>
              <a:rPr lang="fr-FR" dirty="0"/>
              <a:t>A </a:t>
            </a:r>
            <a:r>
              <a:rPr lang="fr-FR" dirty="0" err="1"/>
              <a:t>property</a:t>
            </a:r>
            <a:r>
              <a:rPr lang="fr-FR" dirty="0"/>
              <a:t> </a:t>
            </a:r>
            <a:r>
              <a:rPr lang="fr-FR" dirty="0" err="1"/>
              <a:t>name</a:t>
            </a:r>
            <a:r>
              <a:rPr lang="fr-FR" dirty="0"/>
              <a:t> </a:t>
            </a:r>
            <a:r>
              <a:rPr lang="fr-FR" dirty="0" err="1"/>
              <a:t>can</a:t>
            </a:r>
            <a:r>
              <a:rPr lang="fr-FR" dirty="0"/>
              <a:t> </a:t>
            </a:r>
            <a:r>
              <a:rPr lang="fr-FR" dirty="0" err="1"/>
              <a:t>be</a:t>
            </a:r>
            <a:r>
              <a:rPr lang="fr-FR" dirty="0"/>
              <a:t> </a:t>
            </a:r>
            <a:r>
              <a:rPr lang="fr-FR" dirty="0" err="1"/>
              <a:t>any</a:t>
            </a:r>
            <a:r>
              <a:rPr lang="fr-FR" dirty="0"/>
              <a:t> </a:t>
            </a:r>
            <a:r>
              <a:rPr lang="fr-FR" dirty="0" smtClean="0"/>
              <a:t>string</a:t>
            </a:r>
          </a:p>
          <a:p>
            <a:pPr eaLnBrk="1" hangingPunct="1">
              <a:lnSpc>
                <a:spcPct val="90000"/>
              </a:lnSpc>
            </a:pPr>
            <a:endParaRPr lang="fr-FR" dirty="0"/>
          </a:p>
          <a:p>
            <a:pPr eaLnBrk="1" hangingPunct="1">
              <a:lnSpc>
                <a:spcPct val="90000"/>
              </a:lnSpc>
            </a:pPr>
            <a:r>
              <a:rPr lang="fr-FR" dirty="0"/>
              <a:t>A </a:t>
            </a:r>
            <a:r>
              <a:rPr lang="fr-FR" dirty="0" err="1"/>
              <a:t>property</a:t>
            </a:r>
            <a:r>
              <a:rPr lang="fr-FR" dirty="0"/>
              <a:t> value </a:t>
            </a:r>
            <a:r>
              <a:rPr lang="fr-FR" dirty="0" err="1"/>
              <a:t>can</a:t>
            </a:r>
            <a:r>
              <a:rPr lang="fr-FR" dirty="0"/>
              <a:t> </a:t>
            </a:r>
            <a:r>
              <a:rPr lang="fr-FR" dirty="0" err="1"/>
              <a:t>be</a:t>
            </a:r>
            <a:r>
              <a:rPr lang="fr-FR" dirty="0"/>
              <a:t> </a:t>
            </a:r>
            <a:r>
              <a:rPr lang="fr-FR" dirty="0" err="1"/>
              <a:t>any</a:t>
            </a:r>
            <a:r>
              <a:rPr lang="fr-FR" dirty="0"/>
              <a:t> JavaScript value</a:t>
            </a:r>
          </a:p>
          <a:p>
            <a:pPr lvl="1" eaLnBrk="1" hangingPunct="1">
              <a:lnSpc>
                <a:spcPct val="90000"/>
              </a:lnSpc>
            </a:pPr>
            <a:r>
              <a:rPr lang="fr-FR" dirty="0"/>
              <a:t>Strings, </a:t>
            </a:r>
            <a:r>
              <a:rPr lang="fr-FR" dirty="0" err="1"/>
              <a:t>Numbers</a:t>
            </a:r>
            <a:r>
              <a:rPr lang="fr-FR" dirty="0"/>
              <a:t>, </a:t>
            </a:r>
            <a:r>
              <a:rPr lang="fr-FR" dirty="0" err="1"/>
              <a:t>Functions</a:t>
            </a:r>
            <a:r>
              <a:rPr lang="fr-FR" dirty="0"/>
              <a:t>, …</a:t>
            </a:r>
          </a:p>
          <a:p>
            <a:pPr lvl="1" eaLnBrk="1" hangingPunct="1">
              <a:lnSpc>
                <a:spcPct val="90000"/>
              </a:lnSpc>
            </a:pPr>
            <a:r>
              <a:rPr lang="fr-FR" i="1" dirty="0" err="1"/>
              <a:t>undefined</a:t>
            </a:r>
            <a:r>
              <a:rPr lang="fr-FR" i="1" dirty="0"/>
              <a:t> </a:t>
            </a:r>
            <a:r>
              <a:rPr lang="fr-FR" dirty="0"/>
              <a:t>by default</a:t>
            </a:r>
          </a:p>
          <a:p>
            <a:pPr eaLnBrk="1" hangingPunct="1">
              <a:lnSpc>
                <a:spcPct val="90000"/>
              </a:lnSpc>
            </a:pPr>
            <a:endParaRPr lang="en-US" dirty="0" smtClean="0"/>
          </a:p>
          <a:p>
            <a:pPr eaLnBrk="1" hangingPunct="1">
              <a:lnSpc>
                <a:spcPct val="90000"/>
              </a:lnSpc>
            </a:pPr>
            <a:r>
              <a:rPr lang="en-US" dirty="0" smtClean="0"/>
              <a:t>JavaScript </a:t>
            </a:r>
            <a:r>
              <a:rPr lang="en-US" dirty="0"/>
              <a:t>provide several ways to declare objects…</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5" name="Image 2"/>
          <p:cNvPicPr>
            <a:picLocks noChangeAspect="1"/>
          </p:cNvPicPr>
          <p:nvPr/>
        </p:nvPicPr>
        <p:blipFill>
          <a:blip r:embed="rId3" cstate="print"/>
          <a:srcRect/>
          <a:stretch>
            <a:fillRect/>
          </a:stretch>
        </p:blipFill>
        <p:spPr bwMode="auto">
          <a:xfrm>
            <a:off x="0" y="49213"/>
            <a:ext cx="827088" cy="720725"/>
          </a:xfrm>
          <a:prstGeom prst="rect">
            <a:avLst/>
          </a:prstGeom>
          <a:noFill/>
          <a:ln w="9525">
            <a:noFill/>
            <a:miter lim="800000"/>
            <a:headEnd/>
            <a:tailEnd/>
          </a:ln>
        </p:spPr>
      </p:pic>
    </p:spTree>
    <p:extLst>
      <p:ext uri="{BB962C8B-B14F-4D97-AF65-F5344CB8AC3E}">
        <p14:creationId xmlns:p14="http://schemas.microsoft.com/office/powerpoint/2010/main" val="23351432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Convenient notation for creating new objects</a:t>
            </a:r>
          </a:p>
          <a:p>
            <a:pPr eaLnBrk="1" hangingPunct="1">
              <a:lnSpc>
                <a:spcPct val="90000"/>
              </a:lnSpc>
            </a:pPr>
            <a:endParaRPr lang="en-US" dirty="0"/>
          </a:p>
          <a:p>
            <a:pPr eaLnBrk="1" hangingPunct="1">
              <a:lnSpc>
                <a:spcPct val="90000"/>
              </a:lnSpc>
            </a:pPr>
            <a:r>
              <a:rPr lang="en-US" dirty="0" smtClean="0"/>
              <a:t>A pair of curly braces surrounding zero or more name/value pairs:</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3217540"/>
            <a:ext cx="8785225" cy="201622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latin typeface="Courier New" pitchFamily="1" charset="0"/>
                <a:ea typeface="ＭＳ Ｐゴシック" pitchFamily="1" charset="-128"/>
              </a:rPr>
              <a:t> barney = {</a:t>
            </a:r>
          </a:p>
          <a:p>
            <a:pPr eaLnBrk="1" hangingPunct="1">
              <a:buFont typeface="Wingdings" pitchFamily="1" charset="2"/>
              <a:buNone/>
            </a:pPr>
            <a:r>
              <a:rPr lang="fr-CH" b="1" dirty="0" smtClean="0">
                <a:latin typeface="Courier New" pitchFamily="1" charset="0"/>
                <a:ea typeface="ＭＳ Ｐゴシック" pitchFamily="1" charset="-128"/>
              </a:rPr>
              <a:t>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firstName</a:t>
            </a:r>
            <a:r>
              <a:rPr lang="fr-CH" b="1" dirty="0" smtClean="0">
                <a:solidFill>
                  <a:srgbClr val="7F7F7F"/>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Barney</a:t>
            </a:r>
            <a:r>
              <a:rPr lang="fr-CH" b="1" dirty="0" smtClean="0">
                <a:solidFill>
                  <a:srgbClr val="7F7F7F"/>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a:t>
            </a:r>
          </a:p>
          <a:p>
            <a:pPr eaLnBrk="1" hangingPunct="1"/>
            <a:r>
              <a:rPr lang="fr-CH" b="1" dirty="0">
                <a:latin typeface="Courier New" pitchFamily="1" charset="0"/>
                <a:ea typeface="ＭＳ Ｐゴシック" pitchFamily="1" charset="-128"/>
              </a:rPr>
              <a:t>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lastName</a:t>
            </a:r>
            <a:r>
              <a:rPr lang="fr-CH" b="1" dirty="0" smtClean="0">
                <a:solidFill>
                  <a:srgbClr val="7F7F7F"/>
                </a:solidFill>
                <a:latin typeface="Courier New" pitchFamily="1" charset="0"/>
                <a:ea typeface="ＭＳ Ｐゴシック" pitchFamily="1" charset="-128"/>
              </a:rPr>
              <a:t>"</a:t>
            </a:r>
            <a:r>
              <a:rPr lang="fr-CH" b="1" dirty="0">
                <a:latin typeface="Courier New" pitchFamily="1" charset="0"/>
                <a:ea typeface="ＭＳ Ｐゴシック" pitchFamily="1" charset="-128"/>
              </a:rPr>
              <a:t>: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Stinson</a:t>
            </a:r>
            <a:r>
              <a:rPr lang="fr-CH" b="1" dirty="0" smtClean="0">
                <a:solidFill>
                  <a:srgbClr val="7F7F7F"/>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a:t>
            </a:r>
          </a:p>
          <a:p>
            <a:pPr eaLnBrk="1" hangingPunct="1"/>
            <a:r>
              <a:rPr lang="fr-CH" b="1" dirty="0">
                <a:latin typeface="Courier New" pitchFamily="1" charset="0"/>
                <a:ea typeface="ＭＳ Ｐゴシック" pitchFamily="1" charset="-128"/>
              </a:rPr>
              <a:t>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saySmthg</a:t>
            </a:r>
            <a:r>
              <a:rPr lang="fr-CH" b="1" dirty="0" smtClean="0">
                <a:solidFill>
                  <a:srgbClr val="7F7F7F"/>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 </a:t>
            </a:r>
            <a:r>
              <a:rPr lang="fr-CH" b="1" dirty="0">
                <a:solidFill>
                  <a:srgbClr val="0070C0"/>
                </a:solidFill>
                <a:latin typeface="Courier New" pitchFamily="-106" charset="0"/>
                <a:ea typeface="ＭＳ Ｐゴシック" pitchFamily="-106" charset="-128"/>
                <a:cs typeface="Courier New" pitchFamily="-106" charset="0"/>
              </a:rPr>
              <a:t>function</a:t>
            </a:r>
            <a:r>
              <a:rPr lang="fr-CH" b="1" dirty="0" smtClean="0">
                <a:latin typeface="Courier New" pitchFamily="1" charset="0"/>
                <a:ea typeface="ＭＳ Ｐゴシック" pitchFamily="1" charset="-128"/>
              </a:rPr>
              <a:t>() { </a:t>
            </a:r>
          </a:p>
          <a:p>
            <a:pPr eaLnBrk="1" hangingPunct="1"/>
            <a:r>
              <a:rPr lang="fr-CH" b="1" dirty="0">
                <a:latin typeface="Courier New" pitchFamily="1" charset="0"/>
                <a:ea typeface="ＭＳ Ｐゴシック" pitchFamily="1" charset="-128"/>
              </a:rPr>
              <a:t>	</a:t>
            </a:r>
            <a:r>
              <a:rPr lang="fr-CH" b="1" dirty="0" smtClean="0">
                <a:latin typeface="Courier New" pitchFamily="1" charset="0"/>
                <a:ea typeface="ＭＳ Ｐゴシック" pitchFamily="1" charset="-128"/>
              </a:rPr>
              <a:t>	console.log(</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It’s gonna be...</a:t>
            </a:r>
            <a:r>
              <a:rPr lang="fr-CH" b="1" dirty="0" smtClean="0">
                <a:solidFill>
                  <a:srgbClr val="7F7F7F"/>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 </a:t>
            </a:r>
          </a:p>
          <a:p>
            <a:pPr eaLnBrk="1" hangingPunct="1"/>
            <a:r>
              <a:rPr lang="fr-CH" b="1" dirty="0">
                <a:latin typeface="Courier New" pitchFamily="1" charset="0"/>
                <a:ea typeface="ＭＳ Ｐゴシック" pitchFamily="1" charset="-128"/>
              </a:rPr>
              <a:t>	</a:t>
            </a:r>
            <a:r>
              <a:rPr lang="fr-CH" b="1" dirty="0" smtClean="0">
                <a:latin typeface="Courier New" pitchFamily="1" charset="0"/>
                <a:ea typeface="ＭＳ Ｐゴシック" pitchFamily="1" charset="-128"/>
              </a:rPr>
              <a:t>}</a:t>
            </a:r>
          </a:p>
          <a:p>
            <a:pPr eaLnBrk="1" hangingPunct="1">
              <a:buFont typeface="Wingdings" pitchFamily="1" charset="2"/>
              <a:buNone/>
            </a:pPr>
            <a:r>
              <a:rPr lang="fr-CH" b="1" dirty="0" smtClean="0">
                <a:latin typeface="Courier New" pitchFamily="1" charset="0"/>
                <a:ea typeface="ＭＳ Ｐゴシック" pitchFamily="1" charset="-128"/>
              </a:rPr>
              <a:t>}</a:t>
            </a:r>
            <a:endParaRPr lang="fr-CH" b="1" dirty="0">
              <a:latin typeface="Courier New" pitchFamily="1" charset="0"/>
              <a:ea typeface="ＭＳ Ｐゴシック" pitchFamily="1" charset="-128"/>
            </a:endParaRPr>
          </a:p>
        </p:txBody>
      </p:sp>
      <p:pic>
        <p:nvPicPr>
          <p:cNvPr id="6"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8140791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Quotes around property names are optional if the name is a legal JavaScript identifier</a:t>
            </a:r>
          </a:p>
          <a:p>
            <a:pPr eaLnBrk="1" hangingPunct="1">
              <a:lnSpc>
                <a:spcPct val="90000"/>
              </a:lnSpc>
            </a:pPr>
            <a:endParaRPr lang="en-US" dirty="0" smtClean="0"/>
          </a:p>
          <a:p>
            <a:pPr eaLnBrk="1" hangingPunct="1">
              <a:lnSpc>
                <a:spcPct val="90000"/>
              </a:lnSpc>
            </a:pPr>
            <a:r>
              <a:rPr lang="en-US" dirty="0" smtClean="0"/>
              <a:t>Property values can be other object literals</a:t>
            </a:r>
            <a:endParaRPr lang="en-US"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5" name="Image 2"/>
          <p:cNvPicPr>
            <a:picLocks noChangeAspect="1"/>
          </p:cNvPicPr>
          <p:nvPr/>
        </p:nvPicPr>
        <p:blipFill>
          <a:blip r:embed="rId2" cstate="print"/>
          <a:srcRect/>
          <a:stretch>
            <a:fillRect/>
          </a:stretch>
        </p:blipFill>
        <p:spPr bwMode="auto">
          <a:xfrm>
            <a:off x="0" y="49213"/>
            <a:ext cx="827088" cy="720725"/>
          </a:xfrm>
          <a:prstGeom prst="rect">
            <a:avLst/>
          </a:prstGeom>
          <a:noFill/>
          <a:ln w="9525">
            <a:noFill/>
            <a:miter lim="800000"/>
            <a:headEnd/>
            <a:tailEnd/>
          </a:ln>
        </p:spPr>
      </p:pic>
    </p:spTree>
    <p:extLst>
      <p:ext uri="{BB962C8B-B14F-4D97-AF65-F5344CB8AC3E}">
        <p14:creationId xmlns:p14="http://schemas.microsoft.com/office/powerpoint/2010/main" val="28400634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Example:</a:t>
            </a:r>
            <a:endParaRPr lang="en-US"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latin typeface="Courier New" pitchFamily="1" charset="0"/>
                <a:ea typeface="ＭＳ Ｐゴシック" pitchFamily="1" charset="-128"/>
              </a:rPr>
              <a:t> trip = {</a:t>
            </a:r>
          </a:p>
          <a:p>
            <a:pPr eaLnBrk="1" hangingPunct="1">
              <a:buFont typeface="Wingdings" pitchFamily="1" charset="2"/>
              <a:buNone/>
            </a:pPr>
            <a:r>
              <a:rPr lang="fr-CH" b="1" dirty="0" smtClean="0">
                <a:latin typeface="Courier New" pitchFamily="1" charset="0"/>
                <a:ea typeface="ＭＳ Ｐゴシック" pitchFamily="1" charset="-128"/>
              </a:rPr>
              <a:t>	</a:t>
            </a:r>
            <a:r>
              <a:rPr lang="fr-CH" b="1" dirty="0" smtClean="0">
                <a:solidFill>
                  <a:srgbClr val="000000"/>
                </a:solidFill>
                <a:latin typeface="Courier New" pitchFamily="1" charset="0"/>
              </a:rPr>
              <a:t>departure</a:t>
            </a:r>
            <a:r>
              <a:rPr lang="fr-CH" b="1" dirty="0" smtClean="0">
                <a:latin typeface="Courier New" pitchFamily="1" charset="0"/>
                <a:ea typeface="ＭＳ Ｐゴシック" pitchFamily="1" charset="-128"/>
              </a:rPr>
              <a:t>: </a:t>
            </a:r>
            <a:r>
              <a:rPr lang="fr-CH" b="1" dirty="0" smtClean="0">
                <a:solidFill>
                  <a:srgbClr val="000000"/>
                </a:solidFill>
                <a:latin typeface="Courier New" pitchFamily="1" charset="0"/>
                <a:ea typeface="ＭＳ Ｐゴシック" pitchFamily="1" charset="-128"/>
              </a:rPr>
              <a:t>{</a:t>
            </a:r>
          </a:p>
          <a:p>
            <a:pPr eaLnBrk="1" hangingPunct="1">
              <a:buFont typeface="Wingdings" pitchFamily="1" charset="2"/>
              <a:buNone/>
            </a:pPr>
            <a:r>
              <a:rPr lang="fr-CH" b="1" dirty="0" smtClean="0">
                <a:solidFill>
                  <a:srgbClr val="000000"/>
                </a:solidFill>
                <a:latin typeface="Courier New" pitchFamily="1" charset="0"/>
                <a:ea typeface="ＭＳ Ｐゴシック" pitchFamily="1" charset="-128"/>
              </a:rPr>
              <a:t>		city: </a:t>
            </a:r>
            <a:r>
              <a:rPr lang="fr-CH" b="1" dirty="0" smtClean="0">
                <a:solidFill>
                  <a:schemeClr val="bg1">
                    <a:lumMod val="50000"/>
                  </a:schemeClr>
                </a:solidFill>
                <a:latin typeface="Courier New" pitchFamily="1" charset="0"/>
                <a:ea typeface="ＭＳ Ｐゴシック" pitchFamily="1" charset="-128"/>
              </a:rPr>
              <a:t>"</a:t>
            </a:r>
            <a:r>
              <a:rPr lang="fr-CH" b="1" dirty="0">
                <a:solidFill>
                  <a:srgbClr val="00B050"/>
                </a:solidFill>
                <a:latin typeface="Courier New" pitchFamily="1" charset="0"/>
              </a:rPr>
              <a:t>Paris</a:t>
            </a:r>
            <a:r>
              <a:rPr lang="fr-CH" b="1" dirty="0" smtClean="0">
                <a:solidFill>
                  <a:srgbClr val="7F7F7F"/>
                </a:solidFill>
                <a:latin typeface="Courier New" pitchFamily="1" charset="0"/>
                <a:ea typeface="ＭＳ Ｐゴシック" pitchFamily="1" charset="-128"/>
              </a:rPr>
              <a:t>"</a:t>
            </a:r>
            <a:r>
              <a:rPr lang="fr-CH" b="1" dirty="0" smtClean="0">
                <a:solidFill>
                  <a:srgbClr val="000000"/>
                </a:solidFill>
                <a:latin typeface="Courier New" pitchFamily="1" charset="0"/>
                <a:ea typeface="ＭＳ Ｐゴシック" pitchFamily="1" charset="-128"/>
              </a:rPr>
              <a:t>,</a:t>
            </a:r>
          </a:p>
          <a:p>
            <a:pPr eaLnBrk="1" hangingPunct="1">
              <a:buFont typeface="Wingdings" pitchFamily="1" charset="2"/>
              <a:buNone/>
            </a:pPr>
            <a:r>
              <a:rPr lang="fr-CH" b="1" dirty="0">
                <a:solidFill>
                  <a:srgbClr val="000000"/>
                </a:solidFill>
                <a:latin typeface="Courier New" pitchFamily="1" charset="0"/>
                <a:ea typeface="ＭＳ Ｐゴシック" pitchFamily="1" charset="-128"/>
              </a:rPr>
              <a:t>	</a:t>
            </a:r>
            <a:r>
              <a:rPr lang="fr-CH" b="1" dirty="0" smtClean="0">
                <a:solidFill>
                  <a:srgbClr val="000000"/>
                </a:solidFill>
                <a:latin typeface="Courier New" pitchFamily="1" charset="0"/>
                <a:ea typeface="ＭＳ Ｐゴシック" pitchFamily="1" charset="-128"/>
              </a:rPr>
              <a:t>	country: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France</a:t>
            </a:r>
            <a:r>
              <a:rPr lang="fr-CH" b="1" dirty="0" smtClean="0">
                <a:solidFill>
                  <a:srgbClr val="7F7F7F"/>
                </a:solidFill>
                <a:latin typeface="Courier New" pitchFamily="1" charset="0"/>
                <a:ea typeface="ＭＳ Ｐゴシック" pitchFamily="1" charset="-128"/>
              </a:rPr>
              <a:t>"</a:t>
            </a:r>
          </a:p>
          <a:p>
            <a:pPr eaLnBrk="1" hangingPunct="1">
              <a:buFont typeface="Wingdings" pitchFamily="1" charset="2"/>
              <a:buNone/>
            </a:pPr>
            <a:r>
              <a:rPr lang="fr-CH" b="1" dirty="0">
                <a:solidFill>
                  <a:srgbClr val="000000"/>
                </a:solidFill>
                <a:latin typeface="Courier New" pitchFamily="1" charset="0"/>
                <a:ea typeface="ＭＳ Ｐゴシック" pitchFamily="1" charset="-128"/>
              </a:rPr>
              <a:t>	</a:t>
            </a:r>
            <a:r>
              <a:rPr lang="fr-CH" b="1" dirty="0" smtClean="0">
                <a:solidFill>
                  <a:srgbClr val="000000"/>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a:t>
            </a:r>
          </a:p>
          <a:p>
            <a:pPr eaLnBrk="1" hangingPunct="1"/>
            <a:r>
              <a:rPr lang="fr-CH" b="1" dirty="0">
                <a:latin typeface="Courier New" pitchFamily="1" charset="0"/>
                <a:ea typeface="ＭＳ Ｐゴシック" pitchFamily="1" charset="-128"/>
              </a:rPr>
              <a:t>	</a:t>
            </a:r>
            <a:r>
              <a:rPr lang="fr-CH" b="1" dirty="0" smtClean="0">
                <a:solidFill>
                  <a:srgbClr val="000000"/>
                </a:solidFill>
                <a:latin typeface="Courier New" pitchFamily="1" charset="0"/>
              </a:rPr>
              <a:t>arrival: {</a:t>
            </a:r>
          </a:p>
          <a:p>
            <a:pPr eaLnBrk="1" hangingPunct="1"/>
            <a:r>
              <a:rPr lang="fr-CH" b="1" dirty="0">
                <a:solidFill>
                  <a:srgbClr val="000000"/>
                </a:solidFill>
                <a:latin typeface="Courier New" pitchFamily="1" charset="0"/>
              </a:rPr>
              <a:t>		</a:t>
            </a:r>
            <a:r>
              <a:rPr lang="fr-CH" b="1" dirty="0" smtClean="0">
                <a:solidFill>
                  <a:srgbClr val="000000"/>
                </a:solidFill>
                <a:latin typeface="Courier New" pitchFamily="1" charset="0"/>
              </a:rPr>
              <a:t>city: </a:t>
            </a:r>
            <a:r>
              <a:rPr lang="fr-CH" b="1" dirty="0" smtClean="0">
                <a:solidFill>
                  <a:srgbClr val="7F7F7F"/>
                </a:solidFill>
                <a:latin typeface="Courier New" pitchFamily="1" charset="0"/>
              </a:rPr>
              <a:t>"</a:t>
            </a:r>
            <a:r>
              <a:rPr lang="fr-CH" b="1" dirty="0">
                <a:solidFill>
                  <a:srgbClr val="00B050"/>
                </a:solidFill>
                <a:latin typeface="Courier New" pitchFamily="1" charset="0"/>
              </a:rPr>
              <a:t>Montreal</a:t>
            </a:r>
            <a:r>
              <a:rPr lang="fr-CH" b="1" dirty="0" smtClean="0">
                <a:solidFill>
                  <a:srgbClr val="7F7F7F"/>
                </a:solidFill>
                <a:latin typeface="Courier New" pitchFamily="1" charset="0"/>
              </a:rPr>
              <a:t>"</a:t>
            </a:r>
            <a:r>
              <a:rPr lang="fr-CH" b="1" dirty="0" smtClean="0">
                <a:solidFill>
                  <a:srgbClr val="000000"/>
                </a:solidFill>
                <a:latin typeface="Courier New" pitchFamily="1" charset="0"/>
              </a:rPr>
              <a:t>,</a:t>
            </a:r>
          </a:p>
          <a:p>
            <a:pPr eaLnBrk="1" hangingPunct="1"/>
            <a:r>
              <a:rPr lang="fr-CH" b="1" dirty="0">
                <a:solidFill>
                  <a:srgbClr val="000000"/>
                </a:solidFill>
                <a:latin typeface="Courier New" pitchFamily="1" charset="0"/>
              </a:rPr>
              <a:t>	</a:t>
            </a:r>
            <a:r>
              <a:rPr lang="fr-CH" b="1" dirty="0" smtClean="0">
                <a:solidFill>
                  <a:srgbClr val="000000"/>
                </a:solidFill>
                <a:latin typeface="Courier New" pitchFamily="1" charset="0"/>
              </a:rPr>
              <a:t>	country: </a:t>
            </a:r>
            <a:r>
              <a:rPr lang="fr-CH" b="1" dirty="0" smtClean="0">
                <a:solidFill>
                  <a:srgbClr val="7F7F7F"/>
                </a:solidFill>
                <a:latin typeface="Courier New" pitchFamily="1" charset="0"/>
              </a:rPr>
              <a:t>"</a:t>
            </a:r>
            <a:r>
              <a:rPr lang="fr-CH" b="1" dirty="0">
                <a:solidFill>
                  <a:srgbClr val="00B050"/>
                </a:solidFill>
                <a:latin typeface="Courier New" pitchFamily="1" charset="0"/>
              </a:rPr>
              <a:t>Canada</a:t>
            </a:r>
            <a:r>
              <a:rPr lang="fr-CH" b="1" dirty="0" smtClean="0">
                <a:solidFill>
                  <a:srgbClr val="7F7F7F"/>
                </a:solidFill>
                <a:latin typeface="Courier New" pitchFamily="1" charset="0"/>
              </a:rPr>
              <a:t>"</a:t>
            </a:r>
          </a:p>
          <a:p>
            <a:pPr eaLnBrk="1" hangingPunct="1"/>
            <a:r>
              <a:rPr lang="fr-CH" b="1" dirty="0">
                <a:solidFill>
                  <a:srgbClr val="000000"/>
                </a:solidFill>
                <a:latin typeface="Courier New" pitchFamily="1" charset="0"/>
              </a:rPr>
              <a:t>	</a:t>
            </a:r>
            <a:r>
              <a:rPr lang="fr-CH" b="1" dirty="0" smtClean="0">
                <a:solidFill>
                  <a:srgbClr val="000000"/>
                </a:solidFill>
                <a:latin typeface="Courier New" pitchFamily="1" charset="0"/>
              </a:rPr>
              <a:t>},</a:t>
            </a:r>
          </a:p>
          <a:p>
            <a:pPr eaLnBrk="1" hangingPunct="1"/>
            <a:r>
              <a:rPr lang="fr-CH" b="1" dirty="0">
                <a:solidFill>
                  <a:srgbClr val="000000"/>
                </a:solidFill>
                <a:latin typeface="Courier New" pitchFamily="1" charset="0"/>
                <a:ea typeface="ＭＳ Ｐゴシック" pitchFamily="1" charset="-128"/>
              </a:rPr>
              <a:t>	</a:t>
            </a:r>
            <a:r>
              <a:rPr lang="fr-CH" b="1" dirty="0" smtClean="0">
                <a:solidFill>
                  <a:srgbClr val="000000"/>
                </a:solidFill>
                <a:latin typeface="Courier New" pitchFamily="1" charset="0"/>
                <a:ea typeface="ＭＳ Ｐゴシック" pitchFamily="1" charset="-128"/>
              </a:rPr>
              <a:t>price: </a:t>
            </a:r>
            <a:r>
              <a:rPr lang="fr-CH" b="1" dirty="0" smtClean="0">
                <a:solidFill>
                  <a:schemeClr val="accent6"/>
                </a:solidFill>
                <a:latin typeface="Courier New" pitchFamily="1" charset="0"/>
                <a:ea typeface="ＭＳ Ｐゴシック" pitchFamily="1" charset="-128"/>
              </a:rPr>
              <a:t>890</a:t>
            </a:r>
            <a:r>
              <a:rPr lang="fr-CH" b="1" dirty="0">
                <a:solidFill>
                  <a:srgbClr val="3366FF"/>
                </a:solidFill>
                <a:latin typeface="Courier New" pitchFamily="1" charset="0"/>
                <a:ea typeface="ＭＳ Ｐゴシック" pitchFamily="1" charset="-128"/>
              </a:rPr>
              <a:t>	</a:t>
            </a:r>
            <a:endParaRPr lang="fr-CH" b="1" dirty="0" smtClean="0">
              <a:solidFill>
                <a:srgbClr val="3366FF"/>
              </a:solidFill>
              <a:latin typeface="Courier New" pitchFamily="1" charset="0"/>
              <a:ea typeface="ＭＳ Ｐゴシック" pitchFamily="1" charset="-128"/>
            </a:endParaRPr>
          </a:p>
          <a:p>
            <a:pPr eaLnBrk="1" hangingPunct="1">
              <a:buFont typeface="Wingdings" pitchFamily="1" charset="2"/>
              <a:buNone/>
            </a:pPr>
            <a:r>
              <a:rPr lang="fr-CH" b="1" dirty="0" smtClean="0">
                <a:latin typeface="Courier New" pitchFamily="1" charset="0"/>
                <a:ea typeface="ＭＳ Ｐゴシック" pitchFamily="1" charset="-128"/>
              </a:rPr>
              <a:t>}</a:t>
            </a:r>
            <a:endParaRPr lang="fr-CH" b="1" dirty="0">
              <a:latin typeface="Courier New" pitchFamily="1" charset="0"/>
              <a:ea typeface="ＭＳ Ｐゴシック" pitchFamily="1" charset="-128"/>
            </a:endParaRPr>
          </a:p>
        </p:txBody>
      </p:sp>
      <p:pic>
        <p:nvPicPr>
          <p:cNvPr id="6"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9337592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To access a property:</a:t>
            </a:r>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r>
              <a:rPr lang="en-US" dirty="0" smtClean="0"/>
              <a:t>To call a method:</a:t>
            </a:r>
            <a:endParaRPr lang="en-US"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1921396"/>
            <a:ext cx="8785225" cy="108012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algn="ct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latin typeface="Courier New" pitchFamily="1" charset="0"/>
                <a:ea typeface="ＭＳ Ｐゴシック" pitchFamily="1" charset="-128"/>
              </a:rPr>
              <a:t> </a:t>
            </a:r>
            <a:r>
              <a:rPr lang="en-GB" b="1" dirty="0" err="1" smtClean="0">
                <a:latin typeface="Courier New" pitchFamily="1" charset="0"/>
                <a:ea typeface="ＭＳ Ｐゴシック" pitchFamily="1" charset="-128"/>
              </a:rPr>
              <a:t>firstName</a:t>
            </a:r>
            <a:r>
              <a:rPr lang="en-GB" b="1" dirty="0" smtClean="0">
                <a:latin typeface="Courier New" pitchFamily="1" charset="0"/>
                <a:ea typeface="ＭＳ Ｐゴシック" pitchFamily="1" charset="-128"/>
              </a:rPr>
              <a:t> = </a:t>
            </a:r>
            <a:r>
              <a:rPr lang="en-GB" b="1" dirty="0" err="1" smtClean="0">
                <a:latin typeface="Courier New" pitchFamily="1" charset="0"/>
                <a:ea typeface="ＭＳ Ｐゴシック" pitchFamily="1" charset="-128"/>
              </a:rPr>
              <a:t>barney.firstName</a:t>
            </a:r>
            <a:r>
              <a:rPr lang="en-GB" b="1" dirty="0" smtClean="0">
                <a:latin typeface="Courier New" pitchFamily="1" charset="0"/>
                <a:ea typeface="ＭＳ Ｐゴシック" pitchFamily="1" charset="-128"/>
              </a:rPr>
              <a:t>;</a:t>
            </a:r>
          </a:p>
          <a:p>
            <a:pPr algn="ctr" eaLnBrk="1" hangingPunct="1">
              <a:buFont typeface="Wingdings" pitchFamily="1" charset="2"/>
              <a:buNone/>
            </a:pPr>
            <a:endParaRPr lang="en-GB" b="1" dirty="0" smtClean="0">
              <a:latin typeface="Courier New" pitchFamily="1" charset="0"/>
              <a:ea typeface="ＭＳ Ｐゴシック" pitchFamily="1" charset="-128"/>
            </a:endParaRPr>
          </a:p>
          <a:p>
            <a:pPr algn="ct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latin typeface="Courier New" pitchFamily="1" charset="0"/>
                <a:ea typeface="ＭＳ Ｐゴシック" pitchFamily="1" charset="-128"/>
              </a:rPr>
              <a:t> </a:t>
            </a:r>
            <a:r>
              <a:rPr lang="en-GB" b="1" dirty="0" err="1" smtClean="0">
                <a:latin typeface="Courier New" pitchFamily="1" charset="0"/>
                <a:ea typeface="ＭＳ Ｐゴシック" pitchFamily="1" charset="-128"/>
              </a:rPr>
              <a:t>lastName</a:t>
            </a:r>
            <a:r>
              <a:rPr lang="en-GB" b="1" dirty="0" smtClean="0">
                <a:latin typeface="Courier New" pitchFamily="1" charset="0"/>
                <a:ea typeface="ＭＳ Ｐゴシック" pitchFamily="1" charset="-128"/>
              </a:rPr>
              <a:t> = barney[</a:t>
            </a:r>
            <a:r>
              <a:rPr lang="en-GB" b="1" dirty="0" smtClean="0">
                <a:solidFill>
                  <a:srgbClr val="7F7F7F"/>
                </a:solidFill>
                <a:latin typeface="Courier New" pitchFamily="1" charset="0"/>
                <a:ea typeface="ＭＳ Ｐゴシック" pitchFamily="1" charset="-128"/>
              </a:rPr>
              <a:t>"</a:t>
            </a:r>
            <a:r>
              <a:rPr lang="en-GB" b="1" dirty="0" err="1">
                <a:solidFill>
                  <a:srgbClr val="00B050"/>
                </a:solidFill>
                <a:latin typeface="Courier New" pitchFamily="1" charset="0"/>
              </a:rPr>
              <a:t>lastName</a:t>
            </a:r>
            <a:r>
              <a:rPr lang="en-GB" b="1" dirty="0" smtClean="0">
                <a:solidFill>
                  <a:srgbClr val="7F7F7F"/>
                </a:solidFill>
                <a:latin typeface="Courier New" pitchFamily="1" charset="0"/>
                <a:ea typeface="ＭＳ Ｐゴシック" pitchFamily="1" charset="-128"/>
              </a:rPr>
              <a:t>"</a:t>
            </a:r>
            <a:r>
              <a:rPr lang="en-GB" b="1" dirty="0" smtClean="0">
                <a:latin typeface="Courier New" pitchFamily="1" charset="0"/>
                <a:ea typeface="ＭＳ Ｐゴシック" pitchFamily="1" charset="-128"/>
              </a:rPr>
              <a:t>];</a:t>
            </a:r>
            <a:endParaRPr lang="fr-CH" b="1" dirty="0">
              <a:latin typeface="Courier New" pitchFamily="1" charset="0"/>
              <a:ea typeface="ＭＳ Ｐゴシック" pitchFamily="1" charset="-128"/>
            </a:endParaRPr>
          </a:p>
        </p:txBody>
      </p:sp>
      <p:sp>
        <p:nvSpPr>
          <p:cNvPr id="6" name="Rectangle à coins arrondis 4"/>
          <p:cNvSpPr/>
          <p:nvPr/>
        </p:nvSpPr>
        <p:spPr>
          <a:xfrm>
            <a:off x="179512" y="4081636"/>
            <a:ext cx="8785225" cy="64807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algn="ctr" eaLnBrk="1" hangingPunct="1">
              <a:buFont typeface="Wingdings" pitchFamily="1" charset="2"/>
              <a:buNone/>
            </a:pPr>
            <a:r>
              <a:rPr lang="en-GB" b="1" dirty="0" err="1" smtClean="0">
                <a:latin typeface="Courier New" pitchFamily="1" charset="0"/>
                <a:ea typeface="ＭＳ Ｐゴシック" pitchFamily="1" charset="-128"/>
              </a:rPr>
              <a:t>barney.saySmthg</a:t>
            </a:r>
            <a:r>
              <a:rPr lang="en-GB" b="1" dirty="0" smtClean="0">
                <a:latin typeface="Courier New" pitchFamily="1" charset="0"/>
                <a:ea typeface="ＭＳ Ｐゴシック" pitchFamily="1" charset="-128"/>
              </a:rPr>
              <a:t>();</a:t>
            </a:r>
            <a:endParaRPr lang="fr-CH" b="1" dirty="0">
              <a:latin typeface="Courier New" pitchFamily="1" charset="0"/>
              <a:ea typeface="ＭＳ Ｐゴシック" pitchFamily="1" charset="-128"/>
            </a:endParaRPr>
          </a:p>
        </p:txBody>
      </p:sp>
      <p:pic>
        <p:nvPicPr>
          <p:cNvPr id="7"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3533839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To create new instances based on an existing one, you can clone it:</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2209428"/>
            <a:ext cx="8785225" cy="273630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anotherBarney</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(barney);</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anotherBarney.saySmthg</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chemeClr val="bg1">
                    <a:lumMod val="50000"/>
                  </a:schemeClr>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 Legendary!</a:t>
            </a:r>
            <a:r>
              <a:rPr lang="en-GB" b="1" dirty="0" smtClean="0">
                <a:solidFill>
                  <a:srgbClr val="7F7F7F"/>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fr-CH" b="1" dirty="0">
              <a:solidFill>
                <a:schemeClr val="tx1"/>
              </a:solidFill>
              <a:latin typeface="Courier New" pitchFamily="1" charset="0"/>
              <a:ea typeface="ＭＳ Ｐゴシック" pitchFamily="1" charset="-128"/>
            </a:endParaRPr>
          </a:p>
          <a:p>
            <a:pPr eaLnBrk="1" hangingPunct="1">
              <a:buFont typeface="Wingdings" pitchFamily="1" charset="2"/>
              <a:buNone/>
            </a:pPr>
            <a:r>
              <a:rPr lang="fr-CH" b="1" dirty="0" smtClean="0">
                <a:solidFill>
                  <a:schemeClr val="tx1"/>
                </a:solidFill>
                <a:latin typeface="Courier New" pitchFamily="1" charset="0"/>
                <a:ea typeface="ＭＳ Ｐゴシック" pitchFamily="1" charset="-128"/>
                <a:cs typeface="Courier New" pitchFamily="-106" charset="0"/>
              </a:rPr>
              <a:t>barney.saySmthg();</a:t>
            </a:r>
          </a:p>
          <a:p>
            <a:pPr eaLnBrk="1" hangingPunct="1"/>
            <a:r>
              <a:rPr lang="fr-CH" b="1" dirty="0" smtClean="0">
                <a:solidFill>
                  <a:schemeClr val="tx1"/>
                </a:solidFill>
                <a:latin typeface="Courier New" pitchFamily="1" charset="0"/>
                <a:ea typeface="ＭＳ Ｐゴシック" pitchFamily="1" charset="-128"/>
                <a:cs typeface="Courier New" pitchFamily="-106" charset="0"/>
              </a:rPr>
              <a:t>anotherBarney.saySmthg</a:t>
            </a:r>
            <a:r>
              <a:rPr lang="fr-CH" b="1" dirty="0">
                <a:solidFill>
                  <a:schemeClr val="tx1"/>
                </a:solidFill>
                <a:latin typeface="Courier New" pitchFamily="1" charset="0"/>
                <a:ea typeface="ＭＳ Ｐゴシック" pitchFamily="1" charset="-128"/>
                <a:cs typeface="Courier New" pitchFamily="-106" charset="0"/>
              </a:rPr>
              <a:t>()</a:t>
            </a:r>
            <a:r>
              <a:rPr lang="fr-CH" b="1" dirty="0" smtClean="0">
                <a:solidFill>
                  <a:schemeClr val="tx1"/>
                </a:solidFill>
                <a:latin typeface="Courier New" pitchFamily="1" charset="0"/>
                <a:ea typeface="ＭＳ Ｐゴシック" pitchFamily="1"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pic>
        <p:nvPicPr>
          <p:cNvPr id="6" name="Picture 5" descr="Screen Shot 2012-08-01 at 4.34.1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9064" y="4153644"/>
            <a:ext cx="2819400" cy="1092200"/>
          </a:xfrm>
          <a:prstGeom prst="rect">
            <a:avLst/>
          </a:prstGeom>
          <a:ln>
            <a:solidFill>
              <a:srgbClr val="000000"/>
            </a:solidFill>
          </a:ln>
        </p:spPr>
      </p:pic>
    </p:spTree>
    <p:extLst>
      <p:ext uri="{BB962C8B-B14F-4D97-AF65-F5344CB8AC3E}">
        <p14:creationId xmlns:p14="http://schemas.microsoft.com/office/powerpoint/2010/main" val="28099304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link</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Every object is linked to a prototype from which it can inherit properties</a:t>
            </a:r>
          </a:p>
          <a:p>
            <a:pPr lvl="1" eaLnBrk="1" hangingPunct="1">
              <a:lnSpc>
                <a:spcPct val="90000"/>
              </a:lnSpc>
            </a:pPr>
            <a:r>
              <a:rPr lang="en-US" dirty="0" smtClean="0"/>
              <a:t>Object literals are linked to </a:t>
            </a:r>
            <a:r>
              <a:rPr lang="en-US" i="1" dirty="0" err="1" smtClean="0"/>
              <a:t>Object.prototype</a:t>
            </a:r>
            <a:endParaRPr lang="en-US" i="1" dirty="0" smtClean="0"/>
          </a:p>
          <a:p>
            <a:pPr eaLnBrk="1" hangingPunct="1">
              <a:lnSpc>
                <a:spcPct val="90000"/>
              </a:lnSpc>
            </a:pPr>
            <a:r>
              <a:rPr lang="en-US" dirty="0" smtClean="0"/>
              <a:t>Similar to inheritance…</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3289548"/>
            <a:ext cx="8785225" cy="180020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Object.getPrototypeOf</a:t>
            </a:r>
            <a:r>
              <a:rPr lang="en-GB" b="1" dirty="0" smtClean="0">
                <a:solidFill>
                  <a:srgbClr val="000000"/>
                </a:solidFill>
                <a:latin typeface="Courier New" pitchFamily="-106" charset="0"/>
                <a:ea typeface="ＭＳ Ｐゴシック" pitchFamily="-106" charset="-128"/>
                <a:cs typeface="Courier New" pitchFamily="-106" charset="0"/>
              </a:rPr>
              <a:t>(barney) === </a:t>
            </a:r>
            <a:r>
              <a:rPr lang="en-GB" b="1" dirty="0" err="1" smtClean="0">
                <a:solidFill>
                  <a:srgbClr val="000000"/>
                </a:solidFill>
                <a:latin typeface="Courier New" pitchFamily="-106" charset="0"/>
                <a:ea typeface="ＭＳ Ｐゴシック" pitchFamily="-106" charset="-128"/>
                <a:cs typeface="Courier New" pitchFamily="-106" charset="0"/>
              </a:rPr>
              <a:t>Object.prototype</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true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r>
              <a:rPr lang="en-GB" b="1" dirty="0">
                <a:solidFill>
                  <a:srgbClr val="479B8F"/>
                </a:solidFill>
                <a:latin typeface="Courier New" pitchFamily="-106" charset="0"/>
                <a:ea typeface="ＭＳ Ｐゴシック" pitchFamily="-106" charset="-128"/>
                <a:cs typeface="Courier New" pitchFamily="-106" charset="0"/>
              </a:rPr>
              <a:t>// </a:t>
            </a:r>
            <a:r>
              <a:rPr lang="en-GB" b="1" i="1" dirty="0" err="1">
                <a:solidFill>
                  <a:srgbClr val="479B8F"/>
                </a:solidFill>
                <a:latin typeface="Courier New" pitchFamily="-106" charset="0"/>
                <a:ea typeface="ＭＳ Ｐゴシック" pitchFamily="-106" charset="-128"/>
                <a:cs typeface="Courier New" pitchFamily="-106" charset="0"/>
              </a:rPr>
              <a:t>toString</a:t>
            </a:r>
            <a:r>
              <a:rPr lang="en-GB" b="1" dirty="0">
                <a:solidFill>
                  <a:srgbClr val="479B8F"/>
                </a:solidFill>
                <a:latin typeface="Courier New" pitchFamily="-106" charset="0"/>
                <a:ea typeface="ＭＳ Ｐゴシック" pitchFamily="-106" charset="-128"/>
                <a:cs typeface="Courier New" pitchFamily="-106" charset="0"/>
              </a:rPr>
              <a:t> is a inherited method from </a:t>
            </a:r>
            <a:r>
              <a:rPr lang="en-GB" b="1" i="1" dirty="0" err="1">
                <a:solidFill>
                  <a:srgbClr val="479B8F"/>
                </a:solidFill>
                <a:latin typeface="Courier New" pitchFamily="-106" charset="0"/>
                <a:ea typeface="ＭＳ Ｐゴシック" pitchFamily="-106" charset="-128"/>
                <a:cs typeface="Courier New" pitchFamily="-106" charset="0"/>
              </a:rPr>
              <a:t>Object.prototype</a:t>
            </a:r>
            <a:endParaRPr lang="en-GB" b="1" i="1" dirty="0">
              <a:solidFill>
                <a:srgbClr val="479B8F"/>
              </a:solidFill>
              <a:latin typeface="Courier New" pitchFamily="-106" charset="0"/>
              <a:ea typeface="ＭＳ Ｐゴシック" pitchFamily="-106" charset="-128"/>
              <a:cs typeface="Courier New" pitchFamily="-106" charset="0"/>
            </a:endParaRPr>
          </a:p>
          <a:p>
            <a:pPr eaLnBrk="1" hangingPunct="1"/>
            <a:r>
              <a:rPr lang="en-GB" b="1" dirty="0" err="1" smtClean="0">
                <a:solidFill>
                  <a:srgbClr val="000000"/>
                </a:solidFill>
                <a:latin typeface="Courier New" pitchFamily="-106" charset="0"/>
                <a:ea typeface="ＭＳ Ｐゴシック" pitchFamily="-106" charset="-128"/>
                <a:cs typeface="Courier New" pitchFamily="-106" charset="0"/>
              </a:rPr>
              <a:t>barney.toString</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Object.prototype.toString</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true</a:t>
            </a:r>
            <a:endParaRPr lang="en-GB" b="1" dirty="0">
              <a:solidFill>
                <a:srgbClr val="479B8F"/>
              </a:solidFill>
              <a:latin typeface="Courier New" pitchFamily="-106" charset="0"/>
              <a:ea typeface="ＭＳ Ｐゴシック" pitchFamily="-106" charset="-128"/>
              <a:cs typeface="Courier New" pitchFamily="-106" charset="0"/>
            </a:endParaRPr>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7591458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link</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When an object is used with </a:t>
            </a:r>
            <a:r>
              <a:rPr lang="en-US" i="1" dirty="0" err="1" smtClean="0"/>
              <a:t>Object.create</a:t>
            </a:r>
            <a:r>
              <a:rPr lang="en-US" i="1" dirty="0" smtClean="0"/>
              <a:t>() </a:t>
            </a:r>
            <a:r>
              <a:rPr lang="en-US" dirty="0" smtClean="0"/>
              <a:t>to create a new instance</a:t>
            </a:r>
          </a:p>
          <a:p>
            <a:pPr lvl="1" eaLnBrk="1" hangingPunct="1">
              <a:lnSpc>
                <a:spcPct val="90000"/>
              </a:lnSpc>
            </a:pPr>
            <a:r>
              <a:rPr lang="en-US" dirty="0" smtClean="0"/>
              <a:t>The original object become the prototype of the new one</a:t>
            </a:r>
          </a:p>
          <a:p>
            <a:pPr lvl="1" eaLnBrk="1" hangingPunct="1">
              <a:lnSpc>
                <a:spcPct val="90000"/>
              </a:lnSpc>
            </a:pPr>
            <a:endParaRPr lang="en-US" dirty="0"/>
          </a:p>
          <a:p>
            <a:pPr marL="457200" lvl="1" indent="0" eaLnBrk="1" hangingPunct="1">
              <a:lnSpc>
                <a:spcPct val="90000"/>
              </a:lnSpc>
              <a:buNone/>
            </a:pPr>
            <a:endParaRPr lang="en-US" dirty="0"/>
          </a:p>
          <a:p>
            <a:pPr eaLnBrk="1" hangingPunct="1">
              <a:lnSpc>
                <a:spcPct val="90000"/>
              </a:lnSpc>
            </a:pPr>
            <a:r>
              <a:rPr lang="en-US" dirty="0" smtClean="0"/>
              <a:t>That’s why the new object </a:t>
            </a:r>
            <a:r>
              <a:rPr lang="en-US" dirty="0"/>
              <a:t>can access to the properties of </a:t>
            </a:r>
            <a:r>
              <a:rPr lang="en-US" dirty="0" smtClean="0"/>
              <a:t>the original!</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3073524"/>
            <a:ext cx="8785225"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Object.getPrototypeOf</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anotherBarney</a:t>
            </a:r>
            <a:r>
              <a:rPr lang="en-GB" b="1" dirty="0" smtClean="0">
                <a:solidFill>
                  <a:srgbClr val="000000"/>
                </a:solidFill>
                <a:latin typeface="Courier New" pitchFamily="-106" charset="0"/>
                <a:ea typeface="ＭＳ Ｐゴシック" pitchFamily="-106" charset="-128"/>
                <a:cs typeface="Courier New" pitchFamily="-106" charset="0"/>
              </a:rPr>
              <a:t>) === barney;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true</a:t>
            </a:r>
            <a:endParaRPr lang="en-GB" b="1" dirty="0">
              <a:solidFill>
                <a:srgbClr val="479B8F"/>
              </a:solidFill>
              <a:latin typeface="Courier New" pitchFamily="-106" charset="0"/>
              <a:ea typeface="ＭＳ Ｐゴシック" pitchFamily="-106" charset="-128"/>
              <a:cs typeface="Courier New" pitchFamily="-106" charset="0"/>
            </a:endParaRPr>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722528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563888" y="769268"/>
            <a:ext cx="5580112" cy="4446711"/>
          </a:xfrm>
        </p:spPr>
        <p:txBody>
          <a:bodyPr/>
          <a:lstStyle/>
          <a:p>
            <a:pPr>
              <a:lnSpc>
                <a:spcPct val="200000"/>
              </a:lnSpc>
              <a:buNone/>
            </a:pPr>
            <a:r>
              <a:rPr lang="en-US" dirty="0" smtClean="0"/>
              <a:t>Course’s plan:</a:t>
            </a:r>
          </a:p>
          <a:p>
            <a:pPr lvl="1"/>
            <a:r>
              <a:rPr lang="en-US" dirty="0" smtClean="0"/>
              <a:t>Reminders</a:t>
            </a:r>
          </a:p>
          <a:p>
            <a:pPr lvl="1"/>
            <a:r>
              <a:rPr lang="en-US" dirty="0" smtClean="0"/>
              <a:t>Object Oriented Programming</a:t>
            </a:r>
          </a:p>
          <a:p>
            <a:pPr lvl="1"/>
            <a:r>
              <a:rPr lang="en-US" dirty="0" smtClean="0"/>
              <a:t>Inheritance</a:t>
            </a:r>
          </a:p>
          <a:p>
            <a:pPr lvl="1"/>
            <a:r>
              <a:rPr lang="en-US" dirty="0" smtClean="0"/>
              <a:t>Property Descriptors</a:t>
            </a:r>
          </a:p>
          <a:p>
            <a:pPr lvl="1"/>
            <a:r>
              <a:rPr lang="en-US" dirty="0" smtClean="0"/>
              <a:t>Strict Mode</a:t>
            </a:r>
          </a:p>
          <a:p>
            <a:pPr lvl="1"/>
            <a:r>
              <a:rPr lang="en-US" dirty="0" smtClean="0"/>
              <a:t>Good Practices</a:t>
            </a:r>
          </a:p>
        </p:txBody>
      </p:sp>
      <p:pic>
        <p:nvPicPr>
          <p:cNvPr id="4" name="Picture 8" descr="200138722-001"/>
          <p:cNvPicPr>
            <a:picLocks noChangeAspect="1" noChangeArrowheads="1"/>
          </p:cNvPicPr>
          <p:nvPr/>
        </p:nvPicPr>
        <p:blipFill>
          <a:blip r:embed="rId2" cstate="print"/>
          <a:srcRect/>
          <a:stretch>
            <a:fillRect/>
          </a:stretch>
        </p:blipFill>
        <p:spPr bwMode="auto">
          <a:xfrm>
            <a:off x="539552" y="1417340"/>
            <a:ext cx="2472195" cy="3712096"/>
          </a:xfrm>
          <a:prstGeom prst="rect">
            <a:avLst/>
          </a:prstGeom>
          <a:noFill/>
          <a:ln w="9525">
            <a:noFill/>
            <a:miter lim="800000"/>
            <a:headEnd/>
            <a:tailEnd/>
          </a:ln>
        </p:spPr>
      </p:pic>
      <p:sp>
        <p:nvSpPr>
          <p:cNvPr id="7"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smtClean="0">
                <a:ln>
                  <a:noFill/>
                </a:ln>
                <a:solidFill>
                  <a:schemeClr val="tx1"/>
                </a:solidFill>
                <a:effectLst/>
                <a:uLnTx/>
                <a:uFillTx/>
                <a:latin typeface="+mj-lt"/>
                <a:ea typeface="ＭＳ Ｐゴシック" pitchFamily="34" charset="-128"/>
                <a:cs typeface="ＭＳ Ｐゴシック" charset="0"/>
              </a:rPr>
              <a:t>Course topics</a:t>
            </a:r>
          </a:p>
        </p:txBody>
      </p:sp>
      <p:sp>
        <p:nvSpPr>
          <p:cNvPr id="8"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Advanced </a:t>
            </a:r>
            <a:r>
              <a:rPr lang="en-US" dirty="0" smtClean="0">
                <a:latin typeface="+mn-lt"/>
                <a:cs typeface="ＭＳ Ｐゴシック" charset="0"/>
              </a:rPr>
              <a:t>JavaScript</a:t>
            </a:r>
            <a:endParaRPr lang="en-US" dirty="0">
              <a:latin typeface="+mn-lt"/>
              <a:cs typeface="ＭＳ Ｐゴシック" charset="0"/>
            </a:endParaRPr>
          </a:p>
        </p:txBody>
      </p:sp>
      <p:pic>
        <p:nvPicPr>
          <p:cNvPr id="9" name="Image 5"/>
          <p:cNvPicPr>
            <a:picLocks noChangeAspect="1"/>
          </p:cNvPicPr>
          <p:nvPr/>
        </p:nvPicPr>
        <p:blipFill>
          <a:blip r:embed="rId3" cstate="print"/>
          <a:srcRect/>
          <a:stretch>
            <a:fillRect/>
          </a:stretch>
        </p:blipFill>
        <p:spPr bwMode="auto">
          <a:xfrm>
            <a:off x="107950" y="-95250"/>
            <a:ext cx="863600" cy="865188"/>
          </a:xfrm>
          <a:prstGeom prst="rect">
            <a:avLst/>
          </a:prstGeom>
          <a:noFill/>
          <a:ln w="9525">
            <a:noFill/>
            <a:miter lim="800000"/>
            <a:headEnd/>
            <a:tailEnd/>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Function Objects</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Functions in JavaScript are objects</a:t>
            </a:r>
          </a:p>
          <a:p>
            <a:pPr eaLnBrk="1" hangingPunct="1">
              <a:lnSpc>
                <a:spcPct val="90000"/>
              </a:lnSpc>
            </a:pPr>
            <a:endParaRPr lang="en-US" dirty="0" smtClean="0"/>
          </a:p>
          <a:p>
            <a:pPr eaLnBrk="1" hangingPunct="1">
              <a:lnSpc>
                <a:spcPct val="90000"/>
              </a:lnSpc>
            </a:pPr>
            <a:r>
              <a:rPr lang="en-US" dirty="0" smtClean="0"/>
              <a:t>You can also use them to define objects </a:t>
            </a:r>
          </a:p>
          <a:p>
            <a:pPr lvl="1" eaLnBrk="1" hangingPunct="1">
              <a:lnSpc>
                <a:spcPct val="90000"/>
              </a:lnSpc>
            </a:pPr>
            <a:endParaRPr lang="en-US" dirty="0" smtClean="0"/>
          </a:p>
          <a:p>
            <a:pPr lvl="1" eaLnBrk="1" hangingPunct="1">
              <a:lnSpc>
                <a:spcPct val="90000"/>
              </a:lnSpc>
            </a:pPr>
            <a:r>
              <a:rPr lang="en-US" dirty="0" smtClean="0"/>
              <a:t>An alternative to Object Literals!</a:t>
            </a:r>
          </a:p>
          <a:p>
            <a:pPr lvl="1" eaLnBrk="1" hangingPunct="1">
              <a:lnSpc>
                <a:spcPct val="90000"/>
              </a:lnSpc>
            </a:pPr>
            <a:endParaRPr lang="en-US" dirty="0"/>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0716729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Function Objects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Example :</a:t>
            </a:r>
          </a:p>
          <a:p>
            <a:pPr eaLnBrk="1" hangingPunct="1">
              <a:lnSpc>
                <a:spcPct val="90000"/>
              </a:lnSpc>
            </a:pPr>
            <a:endParaRPr lang="en-US"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28192"/>
            <a:ext cx="8785225" cy="350557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function </a:t>
            </a:r>
            <a:r>
              <a:rPr lang="en-GB" b="1" dirty="0" smtClean="0">
                <a:solidFill>
                  <a:schemeClr val="tx1"/>
                </a:solidFill>
                <a:latin typeface="Courier New" pitchFamily="-106" charset="0"/>
                <a:ea typeface="ＭＳ Ｐゴシック" pitchFamily="-106" charset="-128"/>
                <a:cs typeface="Courier New" pitchFamily="-106" charset="0"/>
              </a:rPr>
              <a:t>Person(</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Person.prototype.sayHello</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Hey! My name is </a:t>
            </a:r>
            <a:r>
              <a:rPr lang="en-GB" b="1" dirty="0">
                <a:solidFill>
                  <a:schemeClr val="tx1"/>
                </a:solidFill>
                <a:latin typeface="Courier New" pitchFamily="-106" charset="0"/>
                <a:ea typeface="ＭＳ Ｐゴシック" pitchFamily="-106" charset="-128"/>
                <a:cs typeface="Courier New" pitchFamily="-106" charset="0"/>
              </a:rPr>
              <a:t>" +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a:t>
            </a:r>
            <a:r>
              <a:rPr lang="en-GB" b="1" dirty="0">
                <a:solidFill>
                  <a:srgbClr val="000000"/>
                </a:solidFill>
                <a:latin typeface="Courier New" pitchFamily="1" charset="0"/>
              </a:rPr>
              <a:t>");</a:t>
            </a:r>
          </a:p>
          <a:p>
            <a:pPr eaLnBrk="1" hangingPunct="1">
              <a:buFont typeface="Wingdings" pitchFamily="1" charset="2"/>
              <a:buNone/>
            </a:pPr>
            <a:r>
              <a:rPr lang="en-GB" b="1" dirty="0" smtClean="0">
                <a:solidFill>
                  <a:srgbClr val="000000"/>
                </a:solidFill>
                <a:latin typeface="Courier New" pitchFamily="1" charset="0"/>
              </a:rPr>
              <a:t>}</a:t>
            </a:r>
            <a:endParaRPr lang="en-GB" b="1" dirty="0">
              <a:solidFill>
                <a:srgbClr val="000000"/>
              </a:solidFill>
              <a:latin typeface="Courier New" pitchFamily="1" charset="0"/>
            </a:endParaRP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eric</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new</a:t>
            </a:r>
            <a:r>
              <a:rPr lang="en-GB" b="1" dirty="0" smtClean="0">
                <a:solidFill>
                  <a:schemeClr val="tx1"/>
                </a:solidFill>
                <a:latin typeface="Courier New" pitchFamily="-106" charset="0"/>
                <a:ea typeface="ＭＳ Ｐゴシック" pitchFamily="-106" charset="-128"/>
                <a:cs typeface="Courier New" pitchFamily="-106" charset="0"/>
              </a:rPr>
              <a:t> Person("</a:t>
            </a:r>
            <a:r>
              <a:rPr lang="en-GB" b="1" dirty="0" smtClean="0">
                <a:solidFill>
                  <a:srgbClr val="00B050"/>
                </a:solidFill>
                <a:latin typeface="Courier New" pitchFamily="1" charset="0"/>
              </a:rPr>
              <a:t>Eric</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B050"/>
                </a:solidFill>
                <a:latin typeface="Courier New" pitchFamily="1" charset="0"/>
              </a:rPr>
              <a:t>Cartman</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johnDoe</a:t>
            </a:r>
            <a:r>
              <a:rPr lang="en-GB" b="1" dirty="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new</a:t>
            </a:r>
            <a:r>
              <a:rPr lang="en-GB" b="1" dirty="0">
                <a:solidFill>
                  <a:schemeClr val="tx1"/>
                </a:solidFill>
                <a:latin typeface="Courier New" pitchFamily="-106" charset="0"/>
                <a:ea typeface="ＭＳ Ｐゴシック" pitchFamily="-106" charset="-128"/>
                <a:cs typeface="Courier New" pitchFamily="-106" charset="0"/>
              </a:rPr>
              <a:t> Person("</a:t>
            </a:r>
            <a:r>
              <a:rPr lang="en-GB" b="1" dirty="0">
                <a:solidFill>
                  <a:srgbClr val="00B050"/>
                </a:solidFill>
                <a:latin typeface="Courier New" pitchFamily="1" charset="0"/>
              </a:rPr>
              <a:t>John</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Doe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johnDoe.sayHello</a:t>
            </a:r>
            <a:r>
              <a:rPr lang="en-GB" b="1" dirty="0" smtClean="0">
                <a:solidFill>
                  <a:schemeClr val="tx1"/>
                </a:solidFill>
                <a:latin typeface="Courier New" pitchFamily="-106" charset="0"/>
                <a:ea typeface="ＭＳ Ｐゴシック" pitchFamily="-106" charset="-128"/>
                <a:cs typeface="Courier New" pitchFamily="-106" charset="0"/>
              </a:rPr>
              <a:t>();</a:t>
            </a:r>
            <a:endParaRPr lang="fr-CH" b="1" dirty="0">
              <a:solidFill>
                <a:schemeClr val="tx1"/>
              </a:solidFill>
              <a:latin typeface="Courier New" pitchFamily="1" charset="0"/>
              <a:ea typeface="ＭＳ Ｐゴシック" pitchFamily="1" charset="-128"/>
            </a:endParaRPr>
          </a:p>
        </p:txBody>
      </p:sp>
    </p:spTree>
    <p:extLst>
      <p:ext uri="{BB962C8B-B14F-4D97-AF65-F5344CB8AC3E}">
        <p14:creationId xmlns:p14="http://schemas.microsoft.com/office/powerpoint/2010/main" val="9253949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Function Objects</a:t>
            </a:r>
            <a:endParaRPr lang="en-US" dirty="0"/>
          </a:p>
        </p:txBody>
      </p:sp>
      <p:sp>
        <p:nvSpPr>
          <p:cNvPr id="3" name="Espace réservé du contenu 2"/>
          <p:cNvSpPr>
            <a:spLocks noGrp="1"/>
          </p:cNvSpPr>
          <p:nvPr>
            <p:ph idx="1"/>
          </p:nvPr>
        </p:nvSpPr>
        <p:spPr/>
        <p:txBody>
          <a:bodyPr/>
          <a:lstStyle/>
          <a:p>
            <a:pPr marL="0" indent="0" eaLnBrk="1" hangingPunct="1">
              <a:lnSpc>
                <a:spcPct val="90000"/>
              </a:lnSpc>
              <a:buNone/>
            </a:pPr>
            <a:endParaRPr lang="en-US" dirty="0" smtClean="0"/>
          </a:p>
          <a:p>
            <a:pPr eaLnBrk="1" hangingPunct="1">
              <a:lnSpc>
                <a:spcPct val="90000"/>
              </a:lnSpc>
            </a:pPr>
            <a:r>
              <a:rPr lang="en-US" dirty="0" smtClean="0"/>
              <a:t>Functions that are intended to be used with the </a:t>
            </a:r>
            <a:r>
              <a:rPr lang="en-US" i="1" dirty="0" smtClean="0"/>
              <a:t>new </a:t>
            </a:r>
            <a:r>
              <a:rPr lang="en-US" dirty="0" smtClean="0"/>
              <a:t>prefix are called </a:t>
            </a:r>
            <a:r>
              <a:rPr lang="en-US" i="1" dirty="0" smtClean="0"/>
              <a:t>constructors</a:t>
            </a:r>
            <a:endParaRPr lang="en-US" dirty="0" smtClean="0"/>
          </a:p>
          <a:p>
            <a:pPr eaLnBrk="1" hangingPunct="1">
              <a:lnSpc>
                <a:spcPct val="90000"/>
              </a:lnSpc>
            </a:pPr>
            <a:endParaRPr lang="en-US" dirty="0" smtClean="0"/>
          </a:p>
          <a:p>
            <a:pPr eaLnBrk="1" hangingPunct="1">
              <a:lnSpc>
                <a:spcPct val="90000"/>
              </a:lnSpc>
            </a:pPr>
            <a:r>
              <a:rPr lang="en-US" dirty="0" smtClean="0"/>
              <a:t>By convention, constructors name are kept with a </a:t>
            </a:r>
            <a:r>
              <a:rPr lang="en-US" i="1" dirty="0" smtClean="0"/>
              <a:t>capitalized name</a:t>
            </a:r>
          </a:p>
          <a:p>
            <a:pPr marL="0" indent="0" eaLnBrk="1" hangingPunct="1">
              <a:lnSpc>
                <a:spcPct val="90000"/>
              </a:lnSpc>
              <a:buNone/>
            </a:pPr>
            <a:endParaRPr lang="en-US" dirty="0" smtClean="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5925024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Function Objects</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Function </a:t>
            </a:r>
            <a:r>
              <a:rPr lang="en-US" dirty="0"/>
              <a:t>objects inherit </a:t>
            </a:r>
            <a:r>
              <a:rPr lang="en-US" dirty="0" smtClean="0"/>
              <a:t>from </a:t>
            </a:r>
            <a:r>
              <a:rPr lang="en-US" i="1" dirty="0" err="1" smtClean="0"/>
              <a:t>Function.prototype</a:t>
            </a:r>
            <a:endParaRPr lang="en-US" dirty="0" smtClean="0"/>
          </a:p>
          <a:p>
            <a:pPr lvl="1" eaLnBrk="1" hangingPunct="1">
              <a:lnSpc>
                <a:spcPct val="90000"/>
              </a:lnSpc>
            </a:pPr>
            <a:r>
              <a:rPr lang="en-US" dirty="0" smtClean="0"/>
              <a:t>Modifications </a:t>
            </a:r>
            <a:r>
              <a:rPr lang="en-US" dirty="0"/>
              <a:t>to the </a:t>
            </a:r>
            <a:r>
              <a:rPr lang="en-US" i="1" dirty="0" err="1"/>
              <a:t>Function.prototype</a:t>
            </a:r>
            <a:r>
              <a:rPr lang="en-US" dirty="0"/>
              <a:t> object are propagated to all Function </a:t>
            </a:r>
            <a:r>
              <a:rPr lang="en-US" dirty="0" smtClean="0"/>
              <a:t>instances</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785492"/>
            <a:ext cx="8785225" cy="216024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Person.prototype.newFunction</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console.log("</a:t>
            </a:r>
            <a:r>
              <a:rPr lang="en-GB" b="1" dirty="0" smtClean="0">
                <a:solidFill>
                  <a:srgbClr val="00B050"/>
                </a:solidFill>
                <a:latin typeface="Courier New" pitchFamily="1" charset="0"/>
              </a:rPr>
              <a:t>Hi there</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johnDoe.newFunction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"Hi there"</a:t>
            </a:r>
          </a:p>
          <a:p>
            <a:pPr eaLnBrk="1" hangingPunct="1"/>
            <a:r>
              <a:rPr lang="en-GB" b="1" dirty="0" err="1" smtClean="0">
                <a:solidFill>
                  <a:srgbClr val="000000"/>
                </a:solidFill>
                <a:latin typeface="Courier New" pitchFamily="-106" charset="0"/>
                <a:ea typeface="ＭＳ Ｐゴシック" pitchFamily="-106" charset="-128"/>
                <a:cs typeface="Courier New" pitchFamily="-106" charset="0"/>
              </a:rPr>
              <a:t>eric.newFunction</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"Hi there"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6321730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Enumerable</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Sometimes, you need to iterate over properties from an object</a:t>
            </a:r>
          </a:p>
          <a:p>
            <a:pPr eaLnBrk="1" hangingPunct="1">
              <a:lnSpc>
                <a:spcPct val="90000"/>
              </a:lnSpc>
            </a:pPr>
            <a:r>
              <a:rPr lang="en-US" dirty="0" smtClean="0"/>
              <a:t>You can do that thanks to </a:t>
            </a:r>
            <a:r>
              <a:rPr lang="en-US" i="1" dirty="0" err="1" smtClean="0"/>
              <a:t>Object.keys</a:t>
            </a:r>
            <a:r>
              <a:rPr lang="en-US" i="1" dirty="0" smtClean="0"/>
              <a:t>(</a:t>
            </a:r>
            <a:r>
              <a:rPr lang="en-US" i="1" dirty="0" err="1" smtClean="0"/>
              <a:t>obj</a:t>
            </a:r>
            <a:r>
              <a:rPr lang="en-US" i="1" dirty="0" smtClean="0"/>
              <a:t>)</a:t>
            </a:r>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
        <p:nvSpPr>
          <p:cNvPr id="9" name="Rectangle à coins arrondis 4"/>
          <p:cNvSpPr/>
          <p:nvPr/>
        </p:nvSpPr>
        <p:spPr>
          <a:xfrm>
            <a:off x="179512" y="2713484"/>
            <a:ext cx="8785225" cy="25202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myObj</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myProp</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smtClean="0">
                <a:solidFill>
                  <a:srgbClr val="FF6600"/>
                </a:solidFill>
                <a:latin typeface="Courier New" pitchFamily="-106" charset="0"/>
                <a:ea typeface="ＭＳ Ｐゴシック" pitchFamily="-106" charset="-128"/>
                <a:cs typeface="Courier New" pitchFamily="-106" charset="0"/>
              </a:rPr>
              <a:t>1</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FF6600"/>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myMethod</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Plop</a:t>
            </a: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Object.keys</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myObj</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forEach</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(key)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console.log</a:t>
            </a:r>
            <a:r>
              <a:rPr lang="en-GB" b="1" dirty="0" smtClean="0">
                <a:solidFill>
                  <a:srgbClr val="000000"/>
                </a:solidFill>
                <a:latin typeface="Courier New" pitchFamily="-106" charset="0"/>
                <a:ea typeface="ＭＳ Ｐゴシック" pitchFamily="-106" charset="-128"/>
                <a:cs typeface="Courier New" pitchFamily="-106" charset="0"/>
              </a:rPr>
              <a:t>(key + "</a:t>
            </a:r>
            <a:r>
              <a:rPr lang="en-GB" b="1" dirty="0" smtClean="0">
                <a:solidFill>
                  <a:srgbClr val="FF66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err="1" smtClean="0">
                <a:solidFill>
                  <a:srgbClr val="000000"/>
                </a:solidFill>
                <a:latin typeface="Courier New" pitchFamily="-106" charset="0"/>
                <a:ea typeface="ＭＳ Ｐゴシック" pitchFamily="-106" charset="-128"/>
                <a:cs typeface="Courier New" pitchFamily="-106" charset="0"/>
              </a:rPr>
              <a:t>myObj</a:t>
            </a:r>
            <a:r>
              <a:rPr lang="en-GB" b="1" dirty="0" smtClean="0">
                <a:solidFill>
                  <a:srgbClr val="000000"/>
                </a:solidFill>
                <a:latin typeface="Courier New" pitchFamily="-106" charset="0"/>
                <a:ea typeface="ＭＳ Ｐゴシック" pitchFamily="-106" charset="-128"/>
                <a:cs typeface="Courier New" pitchFamily="-106" charset="0"/>
              </a:rPr>
              <a:t>[key]);</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p:txBody>
      </p:sp>
      <p:pic>
        <p:nvPicPr>
          <p:cNvPr id="7" name="Picture 6" descr="Screen Shot 2012-07-25 at 2.38.11 PM.png"/>
          <p:cNvPicPr>
            <a:picLocks noChangeAspect="1"/>
          </p:cNvPicPr>
          <p:nvPr/>
        </p:nvPicPr>
        <p:blipFill rotWithShape="1">
          <a:blip r:embed="rId4">
            <a:extLst>
              <a:ext uri="{28A0092B-C50C-407E-A947-70E740481C1C}">
                <a14:useLocalDpi xmlns:a14="http://schemas.microsoft.com/office/drawing/2010/main" val="0"/>
              </a:ext>
            </a:extLst>
          </a:blip>
          <a:srcRect l="3643" t="75949" r="9235" b="2230"/>
          <a:stretch/>
        </p:blipFill>
        <p:spPr>
          <a:xfrm>
            <a:off x="3995936" y="4856200"/>
            <a:ext cx="5040560" cy="449572"/>
          </a:xfrm>
          <a:prstGeom prst="rect">
            <a:avLst/>
          </a:prstGeom>
          <a:ln>
            <a:solidFill>
              <a:schemeClr val="tx1"/>
            </a:solidFill>
          </a:ln>
        </p:spPr>
      </p:pic>
    </p:spTree>
    <p:extLst>
      <p:ext uri="{BB962C8B-B14F-4D97-AF65-F5344CB8AC3E}">
        <p14:creationId xmlns:p14="http://schemas.microsoft.com/office/powerpoint/2010/main" val="21977148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Enumerable</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i="1" dirty="0" smtClean="0"/>
          </a:p>
          <a:p>
            <a:pPr eaLnBrk="1" hangingPunct="1">
              <a:lnSpc>
                <a:spcPct val="90000"/>
              </a:lnSpc>
            </a:pPr>
            <a:r>
              <a:rPr lang="en-US" i="1" dirty="0" err="1" smtClean="0"/>
              <a:t>Object.keys</a:t>
            </a:r>
            <a:r>
              <a:rPr lang="en-US" i="1" dirty="0" smtClean="0"/>
              <a:t>(</a:t>
            </a:r>
            <a:r>
              <a:rPr lang="en-US" i="1" dirty="0" err="1" smtClean="0"/>
              <a:t>obj</a:t>
            </a:r>
            <a:r>
              <a:rPr lang="en-US" i="1" dirty="0" smtClean="0"/>
              <a:t>)</a:t>
            </a:r>
            <a:r>
              <a:rPr lang="en-US" dirty="0" smtClean="0"/>
              <a:t>:</a:t>
            </a:r>
          </a:p>
          <a:p>
            <a:pPr lvl="1" eaLnBrk="1" hangingPunct="1">
              <a:lnSpc>
                <a:spcPct val="90000"/>
              </a:lnSpc>
            </a:pPr>
            <a:r>
              <a:rPr lang="en-US" dirty="0"/>
              <a:t>R</a:t>
            </a:r>
            <a:r>
              <a:rPr lang="en-US" dirty="0" smtClean="0"/>
              <a:t>eturns an array of all </a:t>
            </a:r>
            <a:r>
              <a:rPr lang="en-US" i="1" u="sng" dirty="0" smtClean="0"/>
              <a:t>own</a:t>
            </a:r>
            <a:r>
              <a:rPr lang="en-US" i="1" dirty="0" smtClean="0"/>
              <a:t> </a:t>
            </a:r>
            <a:r>
              <a:rPr lang="en-US" i="1" u="sng" dirty="0" smtClean="0"/>
              <a:t>enumerable</a:t>
            </a:r>
            <a:r>
              <a:rPr lang="en-US" dirty="0" smtClean="0"/>
              <a:t> properties found upon a given object</a:t>
            </a:r>
          </a:p>
          <a:p>
            <a:pPr eaLnBrk="1" hangingPunct="1">
              <a:lnSpc>
                <a:spcPct val="90000"/>
              </a:lnSpc>
            </a:pPr>
            <a:endParaRPr lang="en-US" dirty="0"/>
          </a:p>
          <a:p>
            <a:pPr eaLnBrk="1" hangingPunct="1">
              <a:lnSpc>
                <a:spcPct val="90000"/>
              </a:lnSpc>
            </a:pPr>
            <a:r>
              <a:rPr lang="en-US" dirty="0" smtClean="0"/>
              <a:t>You can also use </a:t>
            </a:r>
            <a:r>
              <a:rPr lang="en-US" i="1" dirty="0" smtClean="0"/>
              <a:t>for-in </a:t>
            </a:r>
            <a:r>
              <a:rPr lang="en-US" dirty="0" smtClean="0"/>
              <a:t>loop</a:t>
            </a:r>
          </a:p>
          <a:p>
            <a:pPr lvl="1" eaLnBrk="1" hangingPunct="1">
              <a:lnSpc>
                <a:spcPct val="90000"/>
              </a:lnSpc>
            </a:pPr>
            <a:r>
              <a:rPr lang="en-US" dirty="0" smtClean="0"/>
              <a:t>Difference being that it enumerates properties in the prototype chain as well</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8000916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Enumerable</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i="1" dirty="0" smtClean="0"/>
              <a:t>for-in</a:t>
            </a:r>
            <a:r>
              <a:rPr lang="en-US" dirty="0" smtClean="0"/>
              <a:t> example:</a:t>
            </a:r>
            <a:endParaRPr lang="en-US" i="1" dirty="0" smtClean="0"/>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
        <p:nvSpPr>
          <p:cNvPr id="9" name="Rectangle à coins arrondis 4"/>
          <p:cNvSpPr/>
          <p:nvPr/>
        </p:nvSpPr>
        <p:spPr>
          <a:xfrm>
            <a:off x="179512" y="1705372"/>
            <a:ext cx="8785225" cy="345638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myObj</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myProp</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smtClean="0">
                <a:solidFill>
                  <a:srgbClr val="FF6600"/>
                </a:solidFill>
                <a:latin typeface="Courier New" pitchFamily="-106" charset="0"/>
                <a:ea typeface="ＭＳ Ｐゴシック" pitchFamily="-106" charset="-128"/>
                <a:cs typeface="Courier New" pitchFamily="-106" charset="0"/>
              </a:rPr>
              <a:t>1</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FF6600"/>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myMethod</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Plop</a:t>
            </a: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myOtherObj</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err="1" smtClean="0">
                <a:solidFill>
                  <a:srgbClr val="000000"/>
                </a:solidFill>
                <a:latin typeface="Courier New" pitchFamily="-106" charset="0"/>
                <a:ea typeface="ＭＳ Ｐゴシック" pitchFamily="-106" charset="-128"/>
                <a:cs typeface="Courier New" pitchFamily="-106" charset="0"/>
              </a:rPr>
              <a:t>Object.create</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myObj</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myOtherObj.myOtherProp</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2</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propKey</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smtClean="0">
              <a:solidFill>
                <a:srgbClr val="0070C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for</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propKey</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in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myOtherObj</a:t>
            </a:r>
            <a:r>
              <a:rPr lang="en-GB" b="1" dirty="0" smtClean="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console.log</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a:solidFill>
                  <a:srgbClr val="000000"/>
                </a:solidFill>
                <a:latin typeface="Courier New" pitchFamily="-106" charset="0"/>
                <a:ea typeface="ＭＳ Ｐゴシック" pitchFamily="-106" charset="-128"/>
                <a:cs typeface="Courier New" pitchFamily="-106" charset="0"/>
              </a:rPr>
              <a:t>propKey</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smtClean="0">
                <a:solidFill>
                  <a:srgbClr val="FF66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err="1" smtClean="0">
                <a:solidFill>
                  <a:srgbClr val="000000"/>
                </a:solidFill>
                <a:latin typeface="Courier New" pitchFamily="-106" charset="0"/>
                <a:ea typeface="ＭＳ Ｐゴシック" pitchFamily="-106" charset="-128"/>
                <a:cs typeface="Courier New" pitchFamily="-106" charset="0"/>
              </a:rPr>
              <a:t>myOtherObj</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propKey</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p:txBody>
      </p:sp>
      <p:pic>
        <p:nvPicPr>
          <p:cNvPr id="5" name="Picture 4" descr="Screen Shot 2012-07-26 at 12.51.12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50877" y="4742780"/>
            <a:ext cx="4457700" cy="635000"/>
          </a:xfrm>
          <a:prstGeom prst="rect">
            <a:avLst/>
          </a:prstGeom>
          <a:ln>
            <a:solidFill>
              <a:srgbClr val="000000"/>
            </a:solidFill>
          </a:ln>
        </p:spPr>
      </p:pic>
    </p:spTree>
    <p:extLst>
      <p:ext uri="{BB962C8B-B14F-4D97-AF65-F5344CB8AC3E}">
        <p14:creationId xmlns:p14="http://schemas.microsoft.com/office/powerpoint/2010/main" val="35110448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Private members</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But how to declare private members ?</a:t>
            </a:r>
          </a:p>
          <a:p>
            <a:pPr lvl="1" eaLnBrk="1" hangingPunct="1">
              <a:lnSpc>
                <a:spcPct val="90000"/>
              </a:lnSpc>
            </a:pPr>
            <a:endParaRPr lang="en-US" dirty="0" smtClean="0"/>
          </a:p>
          <a:p>
            <a:pPr lvl="1" eaLnBrk="1" hangingPunct="1">
              <a:lnSpc>
                <a:spcPct val="90000"/>
              </a:lnSpc>
            </a:pPr>
            <a:r>
              <a:rPr lang="en-US" dirty="0" smtClean="0"/>
              <a:t>Private members are just members only accessible by the object itself</a:t>
            </a:r>
          </a:p>
          <a:p>
            <a:pPr lvl="1" eaLnBrk="1" hangingPunct="1">
              <a:lnSpc>
                <a:spcPct val="90000"/>
              </a:lnSpc>
            </a:pPr>
            <a:endParaRPr lang="en-US" dirty="0"/>
          </a:p>
          <a:p>
            <a:pPr lvl="1" eaLnBrk="1" hangingPunct="1">
              <a:lnSpc>
                <a:spcPct val="90000"/>
              </a:lnSpc>
            </a:pPr>
            <a:r>
              <a:rPr lang="en-US" dirty="0" smtClean="0"/>
              <a:t>So, an easy way to do that is to use variables limited to a restraint scope common with the other object members</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40279846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Private members</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endParaRPr lang="en-US" dirty="0" smtClean="0"/>
          </a:p>
          <a:p>
            <a:pPr eaLnBrk="1" hangingPunct="1">
              <a:lnSpc>
                <a:spcPct val="90000"/>
              </a:lnSpc>
            </a:pPr>
            <a:r>
              <a:rPr lang="en-US" dirty="0" smtClean="0"/>
              <a:t>Example with function objects :</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425452"/>
            <a:ext cx="8785225" cy="216024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a:t>
            </a:r>
            <a:r>
              <a:rPr lang="en-GB" b="1" dirty="0" smtClean="0">
                <a:solidFill>
                  <a:srgbClr val="0070C0"/>
                </a:solidFill>
                <a:latin typeface="Courier New" pitchFamily="-106" charset="0"/>
                <a:ea typeface="ＭＳ Ｐゴシック" pitchFamily="-106" charset="-128"/>
                <a:cs typeface="Courier New" pitchFamily="-106" charset="0"/>
              </a:rPr>
              <a:t>unction</a:t>
            </a:r>
            <a:r>
              <a:rPr lang="en-GB" b="1" dirty="0" smtClean="0">
                <a:solidFill>
                  <a:srgbClr val="000000"/>
                </a:solidFill>
                <a:latin typeface="Courier New" pitchFamily="-106" charset="0"/>
                <a:ea typeface="ＭＳ Ｐゴシック" pitchFamily="-106" charset="-128"/>
                <a:cs typeface="Courier New" pitchFamily="-106" charset="0"/>
              </a:rPr>
              <a:t> Foo()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privateProperty</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B050"/>
                </a:solidFill>
                <a:latin typeface="Courier New" pitchFamily="1" charset="0"/>
              </a:rPr>
              <a:t>private</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privateMethod</a:t>
            </a:r>
            <a:r>
              <a:rPr lang="en-GB" b="1" dirty="0" smtClean="0">
                <a:solidFill>
                  <a:srgbClr val="000000"/>
                </a:solidFill>
                <a:latin typeface="Courier New" pitchFamily="-106" charset="0"/>
                <a:ea typeface="ＭＳ Ｐゴシック" pitchFamily="-106" charset="-128"/>
                <a:cs typeface="Courier New" pitchFamily="-106" charset="0"/>
              </a:rPr>
              <a:t>() { ... };</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smtClean="0">
                <a:solidFill>
                  <a:srgbClr val="000000"/>
                </a:solidFill>
                <a:latin typeface="Courier New" pitchFamily="-106" charset="0"/>
                <a:ea typeface="ＭＳ Ｐゴシック" pitchFamily="-106" charset="-128"/>
                <a:cs typeface="Courier New" pitchFamily="-106" charset="0"/>
              </a:rPr>
              <a:t>.publicProperty</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B050"/>
                </a:solidFill>
                <a:latin typeface="Courier New" pitchFamily="1" charset="0"/>
              </a:rPr>
              <a:t>public</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smtClean="0">
                <a:solidFill>
                  <a:srgbClr val="000000"/>
                </a:solidFill>
                <a:latin typeface="Courier New" pitchFamily="-106" charset="0"/>
                <a:ea typeface="ＭＳ Ｐゴシック" pitchFamily="-106" charset="-128"/>
                <a:cs typeface="Courier New" pitchFamily="-106" charset="0"/>
              </a:rPr>
              <a:t>.publicMethod</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 { ...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7845423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Introduction to closures</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This pattern of public or private members works because JavaScript has </a:t>
            </a:r>
            <a:r>
              <a:rPr lang="en-US" i="1" dirty="0" smtClean="0"/>
              <a:t>Closures</a:t>
            </a:r>
          </a:p>
          <a:p>
            <a:pPr eaLnBrk="1" hangingPunct="1">
              <a:lnSpc>
                <a:spcPct val="90000"/>
              </a:lnSpc>
            </a:pPr>
            <a:endParaRPr lang="en-US" i="1" dirty="0"/>
          </a:p>
          <a:p>
            <a:pPr lvl="1" eaLnBrk="1" hangingPunct="1">
              <a:lnSpc>
                <a:spcPct val="90000"/>
              </a:lnSpc>
            </a:pPr>
            <a:r>
              <a:rPr lang="en-US" dirty="0" smtClean="0"/>
              <a:t>An inner function always has </a:t>
            </a:r>
            <a:r>
              <a:rPr lang="en-US" dirty="0"/>
              <a:t>access to the </a:t>
            </a:r>
            <a:r>
              <a:rPr lang="en-US" dirty="0" err="1"/>
              <a:t>vars</a:t>
            </a:r>
            <a:r>
              <a:rPr lang="en-US" dirty="0"/>
              <a:t> and parameters of its outer function, even after the outer function has </a:t>
            </a:r>
            <a:r>
              <a:rPr lang="en-US" dirty="0" smtClean="0"/>
              <a:t>returned</a:t>
            </a:r>
          </a:p>
          <a:p>
            <a:pPr lvl="1" eaLnBrk="1" hangingPunct="1">
              <a:lnSpc>
                <a:spcPct val="90000"/>
              </a:lnSpc>
            </a:pPr>
            <a:endParaRPr lang="en-US" dirty="0"/>
          </a:p>
          <a:p>
            <a:pPr lvl="1" eaLnBrk="1" hangingPunct="1">
              <a:lnSpc>
                <a:spcPct val="90000"/>
              </a:lnSpc>
            </a:pPr>
            <a:r>
              <a:rPr lang="en-US" dirty="0" smtClean="0"/>
              <a:t>Thanks to that, we can manipulate context bindings</a:t>
            </a:r>
          </a:p>
          <a:p>
            <a:pPr lvl="2" eaLnBrk="1" hangingPunct="1">
              <a:lnSpc>
                <a:spcPct val="90000"/>
              </a:lnSpc>
            </a:pPr>
            <a:r>
              <a:rPr lang="en-US" dirty="0" smtClean="0"/>
              <a:t>We’ll see that in the next chapter…</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5289314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smtClean="0"/>
              <a:t>REMINDERS</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a:t>Go further with JavaScript…</a:t>
            </a:r>
          </a:p>
        </p:txBody>
      </p:sp>
      <p:pic>
        <p:nvPicPr>
          <p:cNvPr id="14340" name="Picture 6" descr="emblem_class"/>
          <p:cNvPicPr>
            <a:picLocks noChangeAspect="1" noChangeArrowheads="1"/>
          </p:cNvPicPr>
          <p:nvPr/>
        </p:nvPicPr>
        <p:blipFill>
          <a:blip r:embed="rId2" cstate="print"/>
          <a:srcRect/>
          <a:stretch>
            <a:fillRect/>
          </a:stretch>
        </p:blipFill>
        <p:spPr bwMode="auto">
          <a:xfrm>
            <a:off x="6732588" y="1849438"/>
            <a:ext cx="1752600" cy="1752600"/>
          </a:xfrm>
          <a:prstGeom prst="rect">
            <a:avLst/>
          </a:prstGeom>
          <a:noFill/>
          <a:ln w="9525">
            <a:noFill/>
            <a:miter lim="800000"/>
            <a:headEnd/>
            <a:tailEnd/>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t>Introduction to closures</a:t>
            </a:r>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Example of private shared property :</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US" b="1" dirty="0" err="1">
                <a:solidFill>
                  <a:srgbClr val="0070C0"/>
                </a:solidFill>
                <a:latin typeface="Courier New" pitchFamily="-106" charset="0"/>
                <a:ea typeface="ＭＳ Ｐゴシック" pitchFamily="-106" charset="-128"/>
                <a:cs typeface="Courier New" pitchFamily="-106" charset="0"/>
              </a:rPr>
              <a:t>var</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0000"/>
                </a:solidFill>
                <a:latin typeface="Courier New" pitchFamily="-106" charset="0"/>
                <a:ea typeface="ＭＳ Ｐゴシック" pitchFamily="-106" charset="-128"/>
                <a:cs typeface="Courier New" pitchFamily="-106" charset="0"/>
              </a:rPr>
              <a:t>myProto</a:t>
            </a:r>
            <a:r>
              <a:rPr lang="en-US" b="1" dirty="0">
                <a:solidFill>
                  <a:srgbClr val="000000"/>
                </a:solidFill>
                <a:latin typeface="Courier New" pitchFamily="-106" charset="0"/>
                <a:ea typeface="ＭＳ Ｐゴシック" pitchFamily="-106" charset="-128"/>
                <a:cs typeface="Courier New" pitchFamily="-106" charset="0"/>
              </a:rPr>
              <a:t> = {}</a:t>
            </a:r>
            <a:r>
              <a:rPr lang="en-US"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a:t>
            </a:r>
            <a:r>
              <a:rPr lang="en-US" b="1" dirty="0">
                <a:solidFill>
                  <a:srgbClr val="0070C0"/>
                </a:solidFill>
                <a:latin typeface="Courier New" pitchFamily="-106" charset="0"/>
                <a:ea typeface="ＭＳ Ｐゴシック" pitchFamily="-106" charset="-128"/>
                <a:cs typeface="Courier New" pitchFamily="-106" charset="0"/>
              </a:rPr>
              <a:t>function</a:t>
            </a:r>
            <a:r>
              <a:rPr lang="en-US" b="1" dirty="0">
                <a:solidFill>
                  <a:srgbClr val="000000"/>
                </a:solidFill>
                <a:latin typeface="Courier New" pitchFamily="-106" charset="0"/>
                <a:ea typeface="ＭＳ Ｐゴシック" pitchFamily="-106" charset="-128"/>
                <a:cs typeface="Courier New" pitchFamily="-106" charset="0"/>
              </a:rPr>
              <a:t> Scope() </a:t>
            </a:r>
            <a:r>
              <a:rPr lang="en-US" b="1" dirty="0" smtClean="0">
                <a:solidFill>
                  <a:srgbClr val="000000"/>
                </a:solidFill>
                <a:latin typeface="Courier New" pitchFamily="-106" charset="0"/>
                <a:ea typeface="ＭＳ Ｐゴシック" pitchFamily="-106" charset="-128"/>
                <a:cs typeface="Courier New" pitchFamily="-106" charset="0"/>
              </a:rPr>
              <a:t>{</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70C0"/>
                </a:solidFill>
                <a:latin typeface="Courier New" pitchFamily="-106" charset="0"/>
                <a:ea typeface="ＭＳ Ｐゴシック" pitchFamily="-106" charset="-128"/>
                <a:cs typeface="Courier New" pitchFamily="-106" charset="0"/>
              </a:rPr>
              <a:t>var</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privateSharedProp</a:t>
            </a:r>
            <a:r>
              <a:rPr lang="en-US" b="1" dirty="0" smtClean="0">
                <a:solidFill>
                  <a:srgbClr val="000000"/>
                </a:solidFill>
                <a:latin typeface="Courier New" pitchFamily="-106" charset="0"/>
                <a:ea typeface="ＭＳ Ｐゴシック" pitchFamily="-106" charset="-128"/>
                <a:cs typeface="Courier New" pitchFamily="-106" charset="0"/>
              </a:rPr>
              <a:t> = "</a:t>
            </a:r>
            <a:r>
              <a:rPr lang="en-US" b="1" dirty="0">
                <a:solidFill>
                  <a:srgbClr val="00B050"/>
                </a:solidFill>
                <a:latin typeface="Courier New" pitchFamily="1" charset="0"/>
              </a:rPr>
              <a:t>private</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B050"/>
                </a:solidFill>
                <a:latin typeface="Courier New" pitchFamily="1" charset="0"/>
              </a:rPr>
              <a:t>shared</a:t>
            </a:r>
            <a:r>
              <a:rPr lang="en-US" b="1" dirty="0" smtClean="0">
                <a:solidFill>
                  <a:srgbClr val="000000"/>
                </a:solidFill>
                <a:latin typeface="Courier New" pitchFamily="-106" charset="0"/>
                <a:ea typeface="ＭＳ Ｐゴシック" pitchFamily="-106" charset="-128"/>
                <a:cs typeface="Courier New" pitchFamily="-106" charset="0"/>
              </a:rPr>
              <a:t>";</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myProto.publicProperty</a:t>
            </a:r>
            <a:r>
              <a:rPr lang="en-US" b="1" dirty="0" smtClean="0">
                <a:solidFill>
                  <a:srgbClr val="000000"/>
                </a:solidFill>
                <a:latin typeface="Courier New" pitchFamily="-106" charset="0"/>
                <a:ea typeface="ＭＳ Ｐゴシック" pitchFamily="-106" charset="-128"/>
                <a:cs typeface="Courier New" pitchFamily="-106" charset="0"/>
              </a:rPr>
              <a:t> = "</a:t>
            </a:r>
            <a:r>
              <a:rPr lang="en-US" b="1" dirty="0">
                <a:solidFill>
                  <a:srgbClr val="00B050"/>
                </a:solidFill>
                <a:latin typeface="Courier New" pitchFamily="1" charset="0"/>
              </a:rPr>
              <a:t>public</a:t>
            </a:r>
            <a:r>
              <a:rPr lang="en-US"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myProto.getPrivateSharedProp</a:t>
            </a:r>
            <a:r>
              <a:rPr lang="en-US" b="1" dirty="0" smtClean="0">
                <a:solidFill>
                  <a:srgbClr val="000000"/>
                </a:solidFill>
                <a:latin typeface="Courier New" pitchFamily="-106" charset="0"/>
                <a:ea typeface="ＭＳ Ｐゴシック" pitchFamily="-106" charset="-128"/>
                <a:cs typeface="Courier New" pitchFamily="-106" charset="0"/>
              </a:rPr>
              <a:t> = </a:t>
            </a:r>
            <a:r>
              <a:rPr lang="en-US" b="1" dirty="0">
                <a:solidFill>
                  <a:srgbClr val="0070C0"/>
                </a:solidFill>
                <a:latin typeface="Courier New" pitchFamily="-106" charset="0"/>
                <a:ea typeface="ＭＳ Ｐゴシック" pitchFamily="-106" charset="-128"/>
                <a:cs typeface="Courier New" pitchFamily="-106" charset="0"/>
              </a:rPr>
              <a:t>function</a:t>
            </a:r>
            <a:r>
              <a:rPr lang="en-US" b="1" dirty="0" smtClean="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return</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privateSharedProp</a:t>
            </a:r>
            <a:r>
              <a:rPr lang="en-US" b="1" dirty="0" smtClean="0">
                <a:solidFill>
                  <a:srgbClr val="000000"/>
                </a:solidFill>
                <a:latin typeface="Courier New" pitchFamily="-106" charset="0"/>
                <a:ea typeface="ＭＳ Ｐゴシック" pitchFamily="-106" charset="-128"/>
                <a:cs typeface="Courier New" pitchFamily="-106" charset="0"/>
              </a:rPr>
              <a:t>;</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smtClean="0">
                <a:solidFill>
                  <a:srgbClr val="000000"/>
                </a:solidFill>
                <a:latin typeface="Courier New" pitchFamily="-106" charset="0"/>
                <a:ea typeface="ＭＳ Ｐゴシック" pitchFamily="-106" charset="-128"/>
                <a:cs typeface="Courier New" pitchFamily="-106" charset="0"/>
              </a:rPr>
              <a:t>	}</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a:t>
            </a:r>
            <a:r>
              <a:rPr lang="en-US"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err="1">
                <a:solidFill>
                  <a:srgbClr val="0070C0"/>
                </a:solidFill>
                <a:latin typeface="Courier New" pitchFamily="-106" charset="0"/>
                <a:ea typeface="ＭＳ Ｐゴシック" pitchFamily="-106" charset="-128"/>
                <a:cs typeface="Courier New" pitchFamily="-106" charset="0"/>
              </a:rPr>
              <a:t>var</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0000"/>
                </a:solidFill>
                <a:latin typeface="Courier New" pitchFamily="-106" charset="0"/>
                <a:ea typeface="ＭＳ Ｐゴシック" pitchFamily="-106" charset="-128"/>
                <a:cs typeface="Courier New" pitchFamily="-106" charset="0"/>
              </a:rPr>
              <a:t>obj</a:t>
            </a:r>
            <a:r>
              <a:rPr lang="en-US" b="1" dirty="0">
                <a:solidFill>
                  <a:srgbClr val="000000"/>
                </a:solidFill>
                <a:latin typeface="Courier New" pitchFamily="-106" charset="0"/>
                <a:ea typeface="ＭＳ Ｐゴシック" pitchFamily="-106" charset="-128"/>
                <a:cs typeface="Courier New" pitchFamily="-106" charset="0"/>
              </a:rPr>
              <a:t> = </a:t>
            </a:r>
            <a:r>
              <a:rPr lang="en-US" b="1" dirty="0" err="1">
                <a:solidFill>
                  <a:srgbClr val="000000"/>
                </a:solidFill>
                <a:latin typeface="Courier New" pitchFamily="-106" charset="0"/>
                <a:ea typeface="ＭＳ Ｐゴシック" pitchFamily="-106" charset="-128"/>
                <a:cs typeface="Courier New" pitchFamily="-106" charset="0"/>
              </a:rPr>
              <a:t>Object.create</a:t>
            </a:r>
            <a:r>
              <a:rPr lang="en-US" b="1" dirty="0">
                <a:solidFill>
                  <a:srgbClr val="000000"/>
                </a:solidFill>
                <a:latin typeface="Courier New" pitchFamily="-106" charset="0"/>
                <a:ea typeface="ＭＳ Ｐゴシック" pitchFamily="-106" charset="-128"/>
                <a:cs typeface="Courier New" pitchFamily="-106" charset="0"/>
              </a:rPr>
              <a:t>(</a:t>
            </a:r>
            <a:r>
              <a:rPr lang="en-US" b="1" dirty="0" err="1">
                <a:solidFill>
                  <a:srgbClr val="000000"/>
                </a:solidFill>
                <a:latin typeface="Courier New" pitchFamily="-106" charset="0"/>
                <a:ea typeface="ＭＳ Ｐゴシック" pitchFamily="-106" charset="-128"/>
                <a:cs typeface="Courier New" pitchFamily="-106" charset="0"/>
              </a:rPr>
              <a:t>myProto</a:t>
            </a:r>
            <a:r>
              <a:rPr lang="en-US" b="1" dirty="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35885848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4909032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Context binding</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7" name="Picture 6"/>
          <p:cNvPicPr>
            <a:picLocks noChangeAspect="1"/>
          </p:cNvPicPr>
          <p:nvPr/>
        </p:nvPicPr>
        <p:blipFill>
          <a:blip r:embed="rId2"/>
          <a:stretch>
            <a:fillRect/>
          </a:stretch>
        </p:blipFill>
        <p:spPr>
          <a:xfrm flipH="1">
            <a:off x="5873418" y="2497459"/>
            <a:ext cx="3270582" cy="2725485"/>
          </a:xfrm>
          <a:prstGeom prst="rect">
            <a:avLst/>
          </a:prstGeom>
        </p:spPr>
      </p:pic>
    </p:spTree>
    <p:extLst>
      <p:ext uri="{BB962C8B-B14F-4D97-AF65-F5344CB8AC3E}">
        <p14:creationId xmlns:p14="http://schemas.microsoft.com/office/powerpoint/2010/main" val="22911153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Presentation</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endParaRPr lang="en-US" dirty="0" smtClean="0"/>
          </a:p>
          <a:p>
            <a:pPr eaLnBrk="1" hangingPunct="1">
              <a:lnSpc>
                <a:spcPct val="90000"/>
              </a:lnSpc>
            </a:pPr>
            <a:r>
              <a:rPr lang="en-US" dirty="0" smtClean="0"/>
              <a:t>JavaScript provide three methods to bind  default function context to another</a:t>
            </a:r>
            <a:endParaRPr lang="en-US" dirty="0"/>
          </a:p>
          <a:p>
            <a:pPr lvl="1" eaLnBrk="1" hangingPunct="1">
              <a:lnSpc>
                <a:spcPct val="90000"/>
              </a:lnSpc>
            </a:pPr>
            <a:r>
              <a:rPr lang="en-US" dirty="0" smtClean="0"/>
              <a:t>Very useful to apply a function to a different scope</a:t>
            </a:r>
          </a:p>
          <a:p>
            <a:pPr lvl="1" eaLnBrk="1" hangingPunct="1">
              <a:lnSpc>
                <a:spcPct val="90000"/>
              </a:lnSpc>
            </a:pPr>
            <a:endParaRPr lang="en-US" dirty="0" smtClean="0"/>
          </a:p>
          <a:p>
            <a:pPr eaLnBrk="1" hangingPunct="1">
              <a:lnSpc>
                <a:spcPct val="90000"/>
              </a:lnSpc>
            </a:pPr>
            <a:r>
              <a:rPr lang="en-US" dirty="0" smtClean="0"/>
              <a:t>We’re going to see them in that chapter…</a:t>
            </a:r>
            <a:endParaRPr lang="en-US" dirty="0"/>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454313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Apply</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endParaRPr lang="en-US" i="1" dirty="0" smtClean="0"/>
          </a:p>
          <a:p>
            <a:pPr eaLnBrk="1" hangingPunct="1">
              <a:lnSpc>
                <a:spcPct val="90000"/>
              </a:lnSpc>
            </a:pPr>
            <a:r>
              <a:rPr lang="en-US" i="1" dirty="0" smtClean="0"/>
              <a:t>apply(…)</a:t>
            </a:r>
            <a:r>
              <a:rPr lang="en-US" dirty="0" smtClean="0"/>
              <a:t> method allows to assign a different </a:t>
            </a:r>
            <a:r>
              <a:rPr lang="en-US" i="1" dirty="0" smtClean="0"/>
              <a:t>this </a:t>
            </a:r>
            <a:r>
              <a:rPr lang="en-US" dirty="0" smtClean="0"/>
              <a:t>object when calling an existing function</a:t>
            </a:r>
          </a:p>
          <a:p>
            <a:pPr lvl="1" eaLnBrk="1" hangingPunct="1">
              <a:lnSpc>
                <a:spcPct val="90000"/>
              </a:lnSpc>
            </a:pPr>
            <a:endParaRPr lang="en-US" i="1" dirty="0" smtClean="0"/>
          </a:p>
          <a:p>
            <a:pPr lvl="1" eaLnBrk="1" hangingPunct="1">
              <a:lnSpc>
                <a:spcPct val="90000"/>
              </a:lnSpc>
            </a:pPr>
            <a:r>
              <a:rPr lang="en-US" i="1" dirty="0" smtClean="0"/>
              <a:t>this </a:t>
            </a:r>
            <a:r>
              <a:rPr lang="en-US" dirty="0" smtClean="0"/>
              <a:t>refers to the current object or the calling context / scope</a:t>
            </a:r>
          </a:p>
          <a:p>
            <a:pPr eaLnBrk="1" hangingPunct="1">
              <a:lnSpc>
                <a:spcPct val="90000"/>
              </a:lnSpc>
            </a:pPr>
            <a:endParaRPr lang="en-US" i="1" dirty="0" smtClean="0"/>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91160292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à coins arrondis 4"/>
          <p:cNvSpPr/>
          <p:nvPr/>
        </p:nvSpPr>
        <p:spPr>
          <a:xfrm>
            <a:off x="107504" y="265212"/>
            <a:ext cx="8928992" cy="482453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lvl="2"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t>
            </a:r>
            <a:r>
              <a:rPr lang="en-GB" b="1" dirty="0" err="1" smtClean="0">
                <a:solidFill>
                  <a:srgbClr val="0070C0"/>
                </a:solidFill>
                <a:latin typeface="Courier New" pitchFamily="-106" charset="0"/>
                <a:ea typeface="ＭＳ Ｐゴシック" pitchFamily="-106" charset="-128"/>
                <a:cs typeface="Courier New" pitchFamily="-106" charset="0"/>
              </a:rPr>
              <a:t>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marion</a:t>
            </a:r>
            <a:r>
              <a:rPr lang="en-GB" b="1" dirty="0" smtClean="0">
                <a:solidFill>
                  <a:schemeClr val="tx1"/>
                </a:solidFill>
                <a:latin typeface="Courier New" pitchFamily="-106" charset="0"/>
                <a:ea typeface="ＭＳ Ｐゴシック" pitchFamily="-106" charset="-128"/>
                <a:cs typeface="Courier New" pitchFamily="-106" charset="0"/>
              </a:rPr>
              <a:t> = {</a:t>
            </a:r>
          </a:p>
          <a:p>
            <a:pPr lvl="2"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name: "</a:t>
            </a:r>
            <a:r>
              <a:rPr lang="en-GB" b="1" dirty="0">
                <a:solidFill>
                  <a:srgbClr val="00B050"/>
                </a:solidFill>
                <a:latin typeface="Courier New" pitchFamily="1" charset="0"/>
              </a:rPr>
              <a:t>Marion </a:t>
            </a:r>
            <a:r>
              <a:rPr lang="en-GB" b="1" dirty="0" err="1">
                <a:solidFill>
                  <a:srgbClr val="00B050"/>
                </a:solidFill>
                <a:latin typeface="Courier New" pitchFamily="1" charset="0"/>
              </a:rPr>
              <a:t>Cotillard</a:t>
            </a:r>
            <a:r>
              <a:rPr lang="en-GB" b="1" dirty="0" smtClean="0">
                <a:solidFill>
                  <a:schemeClr val="tx1"/>
                </a:solidFill>
                <a:latin typeface="Courier New" pitchFamily="-106" charset="0"/>
                <a:ea typeface="ＭＳ Ｐゴシック" pitchFamily="-106" charset="-128"/>
                <a:cs typeface="Courier New" pitchFamily="-106" charset="0"/>
              </a:rPr>
              <a:t>",</a:t>
            </a:r>
          </a:p>
          <a:p>
            <a:pPr lvl="2"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eat: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foodType</a:t>
            </a:r>
            <a:r>
              <a:rPr lang="en-GB" b="1" dirty="0" smtClean="0">
                <a:solidFill>
                  <a:schemeClr val="tx1"/>
                </a:solidFill>
                <a:latin typeface="Courier New" pitchFamily="-106" charset="0"/>
                <a:ea typeface="ＭＳ Ｐゴシック" pitchFamily="-106" charset="-128"/>
                <a:cs typeface="Courier New" pitchFamily="-106" charset="0"/>
              </a:rPr>
              <a:t>) {</a:t>
            </a:r>
          </a:p>
          <a:p>
            <a:pPr lvl="2"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B050"/>
                </a:solidFill>
                <a:latin typeface="Courier New" pitchFamily="1" charset="0"/>
              </a:rPr>
              <a:t>eat some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foodType</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lvl="2"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p>
          <a:p>
            <a:pPr lvl="2"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die: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p>
          <a:p>
            <a:pPr lvl="2"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0000"/>
                </a:solidFill>
                <a:latin typeface="Courier New" pitchFamily="1" charset="0"/>
              </a:rPr>
              <a:t>"</a:t>
            </a:r>
            <a:r>
              <a:rPr lang="en-GB" b="1" dirty="0">
                <a:solidFill>
                  <a:srgbClr val="00B050"/>
                </a:solidFill>
                <a:latin typeface="Courier New" pitchFamily="1" charset="0"/>
              </a:rPr>
              <a:t> says: </a:t>
            </a:r>
            <a:r>
              <a:rPr lang="en-GB" b="1" dirty="0" err="1" smtClean="0">
                <a:solidFill>
                  <a:srgbClr val="00B050"/>
                </a:solidFill>
                <a:latin typeface="Courier New" pitchFamily="1" charset="0"/>
              </a:rPr>
              <a:t>bweeeeeuh</a:t>
            </a:r>
            <a:r>
              <a:rPr lang="en-GB" b="1" dirty="0" smtClean="0">
                <a:solidFill>
                  <a:srgbClr val="00B050"/>
                </a:solidFill>
                <a:latin typeface="Courier New" pitchFamily="1"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lvl="2"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lvl="2"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lvl="2"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lvl="2"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kevin</a:t>
            </a:r>
            <a:r>
              <a:rPr lang="en-GB" b="1" dirty="0" smtClean="0">
                <a:solidFill>
                  <a:schemeClr val="tx1"/>
                </a:solidFill>
                <a:latin typeface="Courier New" pitchFamily="-106" charset="0"/>
                <a:ea typeface="ＭＳ Ｐゴシック" pitchFamily="-106" charset="-128"/>
                <a:cs typeface="Courier New" pitchFamily="-106" charset="0"/>
              </a:rPr>
              <a:t> = { name: "</a:t>
            </a:r>
            <a:r>
              <a:rPr lang="en-GB" b="1" dirty="0">
                <a:solidFill>
                  <a:srgbClr val="00B050"/>
                </a:solidFill>
                <a:latin typeface="Courier New" pitchFamily="1" charset="0"/>
              </a:rPr>
              <a:t>Kevin Doe</a:t>
            </a:r>
            <a:r>
              <a:rPr lang="en-GB" b="1" dirty="0" smtClean="0">
                <a:solidFill>
                  <a:schemeClr val="tx1"/>
                </a:solidFill>
                <a:latin typeface="Courier New" pitchFamily="-106" charset="0"/>
                <a:ea typeface="ＭＳ Ｐゴシック" pitchFamily="-106" charset="-128"/>
                <a:cs typeface="Courier New" pitchFamily="-106" charset="0"/>
              </a:rPr>
              <a:t>" };</a:t>
            </a:r>
          </a:p>
          <a:p>
            <a:pPr lvl="2"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lvl="2"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marion.eat.apply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kevin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beef</a:t>
            </a:r>
            <a:r>
              <a:rPr lang="en-GB" b="1" dirty="0" smtClean="0">
                <a:solidFill>
                  <a:schemeClr val="tx1"/>
                </a:solidFill>
                <a:latin typeface="Courier New" pitchFamily="-106" charset="0"/>
                <a:ea typeface="ＭＳ Ｐゴシック" pitchFamily="-106" charset="-128"/>
                <a:cs typeface="Courier New" pitchFamily="-106" charset="0"/>
              </a:rPr>
              <a:t>"]);</a:t>
            </a:r>
          </a:p>
          <a:p>
            <a:pPr lvl="2"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marion.die.apply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kevin</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cxnSp>
        <p:nvCxnSpPr>
          <p:cNvPr id="11" name="Straight Connector 10"/>
          <p:cNvCxnSpPr/>
          <p:nvPr/>
        </p:nvCxnSpPr>
        <p:spPr>
          <a:xfrm>
            <a:off x="1115616" y="265212"/>
            <a:ext cx="0" cy="4824536"/>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rot="16200000">
            <a:off x="-1063480" y="2372301"/>
            <a:ext cx="3276333" cy="646331"/>
          </a:xfrm>
          <a:prstGeom prst="rect">
            <a:avLst/>
          </a:prstGeom>
          <a:noFill/>
        </p:spPr>
        <p:txBody>
          <a:bodyPr wrap="none" rtlCol="0">
            <a:spAutoFit/>
          </a:bodyPr>
          <a:lstStyle/>
          <a:p>
            <a:r>
              <a:rPr lang="en-US" sz="3600" b="1" dirty="0" smtClean="0">
                <a:latin typeface="Calibri"/>
                <a:cs typeface="Calibri"/>
              </a:rPr>
              <a:t>Apply - Example</a:t>
            </a:r>
            <a:endParaRPr lang="en-US" sz="3600" b="1" dirty="0">
              <a:latin typeface="Calibri"/>
              <a:cs typeface="Calibri"/>
            </a:endParaRPr>
          </a:p>
        </p:txBody>
      </p:sp>
      <p:pic>
        <p:nvPicPr>
          <p:cNvPr id="13" name="Picture 12" descr="Screen Shot 2012-08-02 at 6.05.3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0112" y="4441676"/>
            <a:ext cx="3251200" cy="800100"/>
          </a:xfrm>
          <a:prstGeom prst="rect">
            <a:avLst/>
          </a:prstGeom>
          <a:ln>
            <a:solidFill>
              <a:srgbClr val="000000"/>
            </a:solidFill>
          </a:ln>
        </p:spPr>
      </p:pic>
    </p:spTree>
    <p:extLst>
      <p:ext uri="{BB962C8B-B14F-4D97-AF65-F5344CB8AC3E}">
        <p14:creationId xmlns:p14="http://schemas.microsoft.com/office/powerpoint/2010/main" val="27153159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Call</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i="1" dirty="0" smtClean="0"/>
              <a:t>call(…)</a:t>
            </a:r>
            <a:r>
              <a:rPr lang="en-US" dirty="0" smtClean="0"/>
              <a:t> do the same thing than </a:t>
            </a:r>
            <a:r>
              <a:rPr lang="en-US" i="1" dirty="0" smtClean="0"/>
              <a:t>apply(…)</a:t>
            </a:r>
            <a:endParaRPr lang="en-US" i="1" dirty="0"/>
          </a:p>
          <a:p>
            <a:pPr eaLnBrk="1" hangingPunct="1">
              <a:lnSpc>
                <a:spcPct val="90000"/>
              </a:lnSpc>
            </a:pPr>
            <a:endParaRPr lang="en-US" i="1" dirty="0" smtClean="0"/>
          </a:p>
          <a:p>
            <a:pPr eaLnBrk="1" hangingPunct="1">
              <a:lnSpc>
                <a:spcPct val="90000"/>
              </a:lnSpc>
            </a:pPr>
            <a:r>
              <a:rPr lang="en-US" dirty="0" smtClean="0"/>
              <a:t>The difference is on the arguments</a:t>
            </a:r>
          </a:p>
          <a:p>
            <a:pPr lvl="1" eaLnBrk="1" hangingPunct="1">
              <a:lnSpc>
                <a:spcPct val="90000"/>
              </a:lnSpc>
            </a:pPr>
            <a:r>
              <a:rPr lang="en-US" i="1" dirty="0" smtClean="0"/>
              <a:t>apply(…) </a:t>
            </a:r>
            <a:r>
              <a:rPr lang="en-US" dirty="0" smtClean="0"/>
              <a:t>accepts a single array of arguments</a:t>
            </a:r>
          </a:p>
          <a:p>
            <a:pPr lvl="1" eaLnBrk="1" hangingPunct="1">
              <a:lnSpc>
                <a:spcPct val="90000"/>
              </a:lnSpc>
            </a:pPr>
            <a:r>
              <a:rPr lang="en-US" i="1" dirty="0" smtClean="0"/>
              <a:t>call(…) </a:t>
            </a:r>
            <a:r>
              <a:rPr lang="en-US" dirty="0" smtClean="0"/>
              <a:t>accepts an argument list</a:t>
            </a:r>
            <a:endParaRPr lang="en-US" i="1" dirty="0" smtClean="0"/>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251520" y="3793604"/>
            <a:ext cx="8712968" cy="136815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r>
              <a:rPr lang="en-GB" b="1" dirty="0" err="1" smtClean="0">
                <a:solidFill>
                  <a:srgbClr val="000000"/>
                </a:solidFill>
                <a:latin typeface="Courier New" pitchFamily="-106" charset="0"/>
                <a:ea typeface="ＭＳ Ｐゴシック" pitchFamily="-106" charset="-128"/>
                <a:cs typeface="Courier New" pitchFamily="-106" charset="0"/>
              </a:rPr>
              <a:t>myObject.myFunction.apply</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a:solidFill>
                  <a:srgbClr val="000000"/>
                </a:solidFill>
                <a:latin typeface="Courier New" pitchFamily="-106" charset="0"/>
                <a:ea typeface="ＭＳ Ｐゴシック" pitchFamily="-106" charset="-128"/>
                <a:cs typeface="Courier New" pitchFamily="-106" charset="0"/>
              </a:rPr>
              <a:t>myOtherObject</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[param1</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param2]);</a:t>
            </a:r>
          </a:p>
          <a:p>
            <a:pPr eaLnBrk="1" hangingPunct="1"/>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myObject.myFunction.call</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myOtherObject</a:t>
            </a:r>
            <a:r>
              <a:rPr lang="en-GB" b="1" dirty="0" smtClean="0">
                <a:solidFill>
                  <a:srgbClr val="000000"/>
                </a:solidFill>
                <a:latin typeface="Courier New" pitchFamily="-106" charset="0"/>
                <a:ea typeface="ＭＳ Ｐゴシック" pitchFamily="-106" charset="-128"/>
                <a:cs typeface="Courier New" pitchFamily="-106" charset="0"/>
              </a:rPr>
              <a:t>, param1, param2);</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9582026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Bind</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i="1" dirty="0" smtClean="0"/>
              <a:t>bind(…) </a:t>
            </a:r>
            <a:r>
              <a:rPr lang="en-US" dirty="0"/>
              <a:t>method </a:t>
            </a:r>
            <a:r>
              <a:rPr lang="en-US" dirty="0" smtClean="0"/>
              <a:t>creates </a:t>
            </a:r>
            <a:r>
              <a:rPr lang="en-US" dirty="0"/>
              <a:t>a new function </a:t>
            </a:r>
            <a:r>
              <a:rPr lang="en-US" dirty="0" smtClean="0"/>
              <a:t>corresponding to the original…</a:t>
            </a:r>
          </a:p>
          <a:p>
            <a:pPr lvl="1" eaLnBrk="1" hangingPunct="1">
              <a:lnSpc>
                <a:spcPct val="90000"/>
              </a:lnSpc>
            </a:pPr>
            <a:r>
              <a:rPr lang="en-US" dirty="0" smtClean="0"/>
              <a:t>… but with a different </a:t>
            </a:r>
            <a:r>
              <a:rPr lang="en-US" i="1" dirty="0" smtClean="0"/>
              <a:t>this </a:t>
            </a:r>
            <a:r>
              <a:rPr lang="en-US" dirty="0" smtClean="0"/>
              <a:t>!</a:t>
            </a:r>
            <a:endParaRPr lang="en-US" i="1" dirty="0" smtClean="0"/>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251520" y="2641476"/>
            <a:ext cx="8712968" cy="266429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point = </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r>
              <a:rPr lang="en-GB" b="1" dirty="0" smtClean="0">
                <a:solidFill>
                  <a:srgbClr val="000000"/>
                </a:solidFill>
                <a:latin typeface="Courier New" pitchFamily="-106" charset="0"/>
                <a:ea typeface="ＭＳ Ｐゴシック" pitchFamily="-106" charset="-128"/>
                <a:cs typeface="Courier New" pitchFamily="-106" charset="0"/>
              </a:rPr>
              <a:t>	x</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FF6600"/>
                </a:solidFill>
                <a:latin typeface="Courier New" pitchFamily="-106" charset="0"/>
                <a:ea typeface="ＭＳ Ｐゴシック" pitchFamily="-106" charset="-128"/>
                <a:cs typeface="Courier New" pitchFamily="-106" charset="0"/>
              </a:rPr>
              <a:t>81</a:t>
            </a:r>
            <a:r>
              <a:rPr lang="en-GB" b="1" dirty="0" smtClean="0">
                <a:solidFill>
                  <a:srgbClr val="000000"/>
                </a:solidFill>
                <a:latin typeface="Courier New" pitchFamily="-106" charset="0"/>
                <a:ea typeface="ＭＳ Ｐゴシック" pitchFamily="-106" charset="-128"/>
                <a:cs typeface="Courier New" pitchFamily="-106" charset="0"/>
              </a:rPr>
              <a:t>, y: </a:t>
            </a:r>
            <a:r>
              <a:rPr lang="en-GB" b="1" dirty="0" smtClean="0">
                <a:solidFill>
                  <a:srgbClr val="FF6600"/>
                </a:solidFill>
                <a:latin typeface="Courier New" pitchFamily="-106" charset="0"/>
                <a:ea typeface="ＭＳ Ｐゴシック" pitchFamily="-106" charset="-128"/>
                <a:cs typeface="Courier New" pitchFamily="-106" charset="0"/>
              </a:rPr>
              <a:t>18</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getX</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a:solidFill>
                  <a:srgbClr val="000000"/>
                </a:solidFill>
                <a:latin typeface="Courier New" pitchFamily="-106" charset="0"/>
                <a:ea typeface="ＭＳ Ｐゴシック" pitchFamily="-106" charset="-128"/>
                <a:cs typeface="Courier New" pitchFamily="-106" charset="0"/>
              </a:rPr>
              <a:t>.x</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getY</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this</a:t>
            </a:r>
            <a:r>
              <a:rPr lang="en-GB" b="1" dirty="0" err="1" smtClean="0">
                <a:solidFill>
                  <a:srgbClr val="000000"/>
                </a:solidFill>
                <a:latin typeface="Courier New" pitchFamily="-106" charset="0"/>
                <a:ea typeface="ＭＳ Ｐゴシック" pitchFamily="-106" charset="-128"/>
                <a:cs typeface="Courier New" pitchFamily="-106" charset="0"/>
              </a:rPr>
              <a:t>.y</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anotherObject</a:t>
            </a:r>
            <a:r>
              <a:rPr lang="en-GB" b="1" dirty="0" smtClean="0">
                <a:solidFill>
                  <a:srgbClr val="000000"/>
                </a:solidFill>
                <a:latin typeface="Courier New" pitchFamily="-106" charset="0"/>
                <a:ea typeface="ＭＳ Ｐゴシック" pitchFamily="-106" charset="-128"/>
                <a:cs typeface="Courier New" pitchFamily="-106" charset="0"/>
              </a:rPr>
              <a:t> = { x: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FF66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r>
              <a:rPr lang="en-GB" b="1" dirty="0" err="1" smtClean="0">
                <a:solidFill>
                  <a:srgbClr val="000000"/>
                </a:solidFill>
                <a:latin typeface="Courier New" pitchFamily="-106" charset="0"/>
                <a:ea typeface="ＭＳ Ｐゴシック" pitchFamily="-106" charset="-128"/>
                <a:cs typeface="Courier New" pitchFamily="-106" charset="0"/>
              </a:rPr>
              <a:t>anotherObject.getX</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err="1" smtClean="0">
                <a:solidFill>
                  <a:srgbClr val="000000"/>
                </a:solidFill>
                <a:latin typeface="Courier New" pitchFamily="-106" charset="0"/>
                <a:ea typeface="ＭＳ Ｐゴシック" pitchFamily="-106" charset="-128"/>
                <a:cs typeface="Courier New" pitchFamily="-106" charset="0"/>
              </a:rPr>
              <a:t>point.getX.bind</a:t>
            </a:r>
            <a:r>
              <a:rPr lang="en-GB" b="1" dirty="0">
                <a:solidFill>
                  <a:srgbClr val="000000"/>
                </a:solidFill>
                <a:latin typeface="Courier New" pitchFamily="-106" charset="0"/>
                <a:ea typeface="ＭＳ Ｐゴシック" pitchFamily="-106" charset="-128"/>
                <a:cs typeface="Courier New" pitchFamily="-106" charset="0"/>
              </a:rPr>
              <a:t>(</a:t>
            </a:r>
            <a:r>
              <a:rPr lang="en-GB" b="1" dirty="0" err="1">
                <a:solidFill>
                  <a:srgbClr val="000000"/>
                </a:solidFill>
                <a:latin typeface="Courier New" pitchFamily="-106" charset="0"/>
                <a:ea typeface="ＭＳ Ｐゴシック" pitchFamily="-106" charset="-128"/>
                <a:cs typeface="Courier New" pitchFamily="-106" charset="0"/>
              </a:rPr>
              <a:t>anotherObject</a:t>
            </a:r>
            <a:r>
              <a:rPr lang="en-GB" b="1" dirty="0">
                <a:solidFill>
                  <a:srgbClr val="000000"/>
                </a:solidFill>
                <a:latin typeface="Courier New" pitchFamily="-106" charset="0"/>
                <a:ea typeface="ＭＳ Ｐゴシック" pitchFamily="-106" charset="-128"/>
                <a:cs typeface="Courier New" pitchFamily="-106" charset="0"/>
              </a:rPr>
              <a:t>)</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r>
              <a:rPr lang="en-GB" b="1" dirty="0" err="1" smtClean="0">
                <a:solidFill>
                  <a:srgbClr val="000000"/>
                </a:solidFill>
                <a:latin typeface="Courier New" pitchFamily="-106" charset="0"/>
                <a:ea typeface="ＭＳ Ｐゴシック" pitchFamily="-106" charset="-128"/>
                <a:cs typeface="Courier New" pitchFamily="-106" charset="0"/>
              </a:rPr>
              <a:t>anotherObject.getX</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42</a:t>
            </a:r>
            <a:endParaRPr lang="en-GB" b="1" dirty="0">
              <a:solidFill>
                <a:srgbClr val="479B8F"/>
              </a:solidFill>
              <a:latin typeface="Courier New" pitchFamily="-106" charset="0"/>
              <a:ea typeface="ＭＳ Ｐゴシック" pitchFamily="-106" charset="-128"/>
              <a:cs typeface="Courier New" pitchFamily="-106" charset="0"/>
            </a:endParaRPr>
          </a:p>
        </p:txBody>
      </p:sp>
      <p:pic>
        <p:nvPicPr>
          <p:cNvPr id="5" name="Picture 4" descr="Screen Shot 2012-08-02 at 6.38.50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1170" y="2281436"/>
            <a:ext cx="2862830" cy="757808"/>
          </a:xfrm>
          <a:prstGeom prst="rect">
            <a:avLst/>
          </a:prstGeom>
          <a:ln>
            <a:solidFill>
              <a:srgbClr val="000000"/>
            </a:solidFill>
          </a:ln>
        </p:spPr>
      </p:pic>
    </p:spTree>
    <p:extLst>
      <p:ext uri="{BB962C8B-B14F-4D97-AF65-F5344CB8AC3E}">
        <p14:creationId xmlns:p14="http://schemas.microsoft.com/office/powerpoint/2010/main" val="32264469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Bind</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We can imagine that a simple version of the </a:t>
            </a:r>
            <a:r>
              <a:rPr lang="en-US" i="1" dirty="0" smtClean="0"/>
              <a:t>bind()</a:t>
            </a:r>
            <a:r>
              <a:rPr lang="en-US" dirty="0" smtClean="0"/>
              <a:t> method would be like this :</a:t>
            </a:r>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r>
              <a:rPr lang="en-US" dirty="0" smtClean="0"/>
              <a:t>But why define a </a:t>
            </a:r>
            <a:r>
              <a:rPr lang="en-US" i="1" dirty="0" smtClean="0"/>
              <a:t>self </a:t>
            </a:r>
            <a:r>
              <a:rPr lang="en-US" dirty="0" smtClean="0"/>
              <a:t>variable ?</a:t>
            </a:r>
            <a:endParaRPr lang="en-US" i="1" dirty="0" smtClean="0"/>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9" name="Rectangle à coins arrondis 4"/>
          <p:cNvSpPr/>
          <p:nvPr/>
        </p:nvSpPr>
        <p:spPr>
          <a:xfrm>
            <a:off x="251520" y="2425452"/>
            <a:ext cx="8712968" cy="187220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r>
              <a:rPr lang="en-GB" b="1" dirty="0" err="1">
                <a:solidFill>
                  <a:srgbClr val="000000"/>
                </a:solidFill>
                <a:latin typeface="Courier New" pitchFamily="-106" charset="0"/>
                <a:ea typeface="ＭＳ Ｐゴシック" pitchFamily="-106" charset="-128"/>
                <a:cs typeface="Courier New" pitchFamily="-106" charset="0"/>
              </a:rPr>
              <a:t>Function.prototype.bind</a:t>
            </a:r>
            <a:r>
              <a:rPr lang="en-GB" b="1" dirty="0">
                <a:solidFill>
                  <a:srgbClr val="000000"/>
                </a:solidFill>
                <a:latin typeface="Courier New" pitchFamily="-106" charset="0"/>
                <a:ea typeface="ＭＳ Ｐゴシック" pitchFamily="-106" charset="-128"/>
                <a:cs typeface="Courier New" pitchFamily="-106" charset="0"/>
              </a:rPr>
              <a:t> = </a:t>
            </a:r>
            <a:r>
              <a:rPr lang="en-GB" b="1" dirty="0" smtClean="0">
                <a:solidFill>
                  <a:srgbClr val="0070C0"/>
                </a:solidFill>
                <a:latin typeface="Courier New" pitchFamily="-106" charset="0"/>
                <a:ea typeface="ＭＳ Ｐゴシック" pitchFamily="-106" charset="-128"/>
                <a:cs typeface="Courier New" pitchFamily="-106" charset="0"/>
              </a:rPr>
              <a:t>function </a:t>
            </a:r>
            <a:r>
              <a:rPr lang="en-GB" b="1" dirty="0" smtClean="0">
                <a:solidFill>
                  <a:srgbClr val="000000"/>
                </a:solidFill>
                <a:latin typeface="Courier New" pitchFamily="-106" charset="0"/>
                <a:ea typeface="ＭＳ Ｐゴシック" pitchFamily="-106" charset="-128"/>
                <a:cs typeface="Courier New" pitchFamily="-106" charset="0"/>
              </a:rPr>
              <a:t>bind(</a:t>
            </a:r>
            <a:r>
              <a:rPr lang="en-GB" b="1" dirty="0">
                <a:solidFill>
                  <a:srgbClr val="000000"/>
                </a:solidFill>
                <a:latin typeface="Courier New" pitchFamily="-106" charset="0"/>
                <a:ea typeface="ＭＳ Ｐゴシック" pitchFamily="-106" charset="-128"/>
                <a:cs typeface="Courier New" pitchFamily="-106" charset="0"/>
              </a:rPr>
              <a:t>scope)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self </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this</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self.apply</a:t>
            </a:r>
            <a:r>
              <a:rPr lang="en-GB" b="1" dirty="0">
                <a:solidFill>
                  <a:srgbClr val="000000"/>
                </a:solidFill>
                <a:latin typeface="Courier New" pitchFamily="-106" charset="0"/>
                <a:ea typeface="ＭＳ Ｐゴシック" pitchFamily="-106" charset="-128"/>
                <a:cs typeface="Courier New" pitchFamily="-106" charset="0"/>
              </a:rPr>
              <a:t>(scope, arguments)</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00823685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i="1" dirty="0" smtClean="0"/>
              <a:t>this</a:t>
            </a:r>
            <a:endParaRPr lang="en-US" i="1"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As we said earlier, </a:t>
            </a:r>
            <a:r>
              <a:rPr lang="en-US" i="1" dirty="0" smtClean="0"/>
              <a:t>this </a:t>
            </a:r>
            <a:r>
              <a:rPr lang="en-US" dirty="0" smtClean="0"/>
              <a:t>represents the current context</a:t>
            </a:r>
          </a:p>
          <a:p>
            <a:pPr eaLnBrk="1" hangingPunct="1">
              <a:lnSpc>
                <a:spcPct val="90000"/>
              </a:lnSpc>
            </a:pPr>
            <a:r>
              <a:rPr lang="en-US" dirty="0" smtClean="0"/>
              <a:t>But in the returned method, the context is the </a:t>
            </a:r>
            <a:r>
              <a:rPr lang="en-US" i="1" dirty="0" smtClean="0"/>
              <a:t>bind</a:t>
            </a:r>
            <a:r>
              <a:rPr lang="en-US" dirty="0" smtClean="0"/>
              <a:t> function and not the prototype</a:t>
            </a:r>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9" name="Rectangle à coins arrondis 4"/>
          <p:cNvSpPr/>
          <p:nvPr/>
        </p:nvSpPr>
        <p:spPr>
          <a:xfrm>
            <a:off x="251520" y="3145532"/>
            <a:ext cx="8712968" cy="216024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r>
              <a:rPr lang="en-GB" b="1" dirty="0" err="1">
                <a:solidFill>
                  <a:srgbClr val="000000"/>
                </a:solidFill>
                <a:latin typeface="Courier New" pitchFamily="-106" charset="0"/>
                <a:ea typeface="ＭＳ Ｐゴシック" pitchFamily="-106" charset="-128"/>
                <a:cs typeface="Courier New" pitchFamily="-106" charset="0"/>
              </a:rPr>
              <a:t>Function.prototype.bind</a:t>
            </a:r>
            <a:r>
              <a:rPr lang="en-GB" b="1" dirty="0">
                <a:solidFill>
                  <a:srgbClr val="000000"/>
                </a:solidFill>
                <a:latin typeface="Courier New" pitchFamily="-106" charset="0"/>
                <a:ea typeface="ＭＳ Ｐゴシック" pitchFamily="-106" charset="-128"/>
                <a:cs typeface="Courier New" pitchFamily="-106" charset="0"/>
              </a:rPr>
              <a:t> = </a:t>
            </a:r>
            <a:r>
              <a:rPr lang="en-GB" b="1" dirty="0" smtClean="0">
                <a:solidFill>
                  <a:srgbClr val="0070C0"/>
                </a:solidFill>
                <a:latin typeface="Courier New" pitchFamily="-106" charset="0"/>
                <a:ea typeface="ＭＳ Ｐゴシック" pitchFamily="-106" charset="-128"/>
                <a:cs typeface="Courier New" pitchFamily="-106" charset="0"/>
              </a:rPr>
              <a:t>function </a:t>
            </a:r>
            <a:r>
              <a:rPr lang="en-GB" b="1" dirty="0" smtClean="0">
                <a:solidFill>
                  <a:srgbClr val="000000"/>
                </a:solidFill>
                <a:latin typeface="Courier New" pitchFamily="-106" charset="0"/>
                <a:ea typeface="ＭＳ Ｐゴシック" pitchFamily="-106" charset="-128"/>
                <a:cs typeface="Courier New" pitchFamily="-106" charset="0"/>
              </a:rPr>
              <a:t>bind(</a:t>
            </a:r>
            <a:r>
              <a:rPr lang="en-GB" b="1" dirty="0">
                <a:solidFill>
                  <a:srgbClr val="000000"/>
                </a:solidFill>
                <a:latin typeface="Courier New" pitchFamily="-106" charset="0"/>
                <a:ea typeface="ＭＳ Ｐゴシック" pitchFamily="-106" charset="-128"/>
                <a:cs typeface="Courier New" pitchFamily="-106" charset="0"/>
              </a:rPr>
              <a:t>scope)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self </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this</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i="1" dirty="0">
                <a:solidFill>
                  <a:srgbClr val="479B8F"/>
                </a:solidFill>
                <a:latin typeface="Courier New" pitchFamily="-106" charset="0"/>
                <a:ea typeface="ＭＳ Ｐゴシック" pitchFamily="-106" charset="-128"/>
                <a:cs typeface="Courier New" pitchFamily="-106" charset="0"/>
              </a:rPr>
              <a:t>this</a:t>
            </a:r>
            <a:r>
              <a:rPr lang="en-GB" b="1" dirty="0">
                <a:solidFill>
                  <a:srgbClr val="479B8F"/>
                </a:solidFill>
                <a:latin typeface="Courier New" pitchFamily="-106" charset="0"/>
                <a:ea typeface="ＭＳ Ｐゴシック" pitchFamily="-106" charset="-128"/>
                <a:cs typeface="Courier New" pitchFamily="-106" charset="0"/>
              </a:rPr>
              <a:t> is the prototype context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Here, </a:t>
            </a:r>
            <a:r>
              <a:rPr lang="en-GB" b="1" i="1" dirty="0">
                <a:solidFill>
                  <a:srgbClr val="479B8F"/>
                </a:solidFill>
                <a:latin typeface="Courier New" pitchFamily="-106" charset="0"/>
                <a:ea typeface="ＭＳ Ｐゴシック" pitchFamily="-106" charset="-128"/>
                <a:cs typeface="Courier New" pitchFamily="-106" charset="0"/>
              </a:rPr>
              <a:t>this != </a:t>
            </a:r>
            <a:r>
              <a:rPr lang="en-GB" b="1" i="1" dirty="0" smtClean="0">
                <a:solidFill>
                  <a:srgbClr val="479B8F"/>
                </a:solidFill>
                <a:latin typeface="Courier New" pitchFamily="-106" charset="0"/>
                <a:ea typeface="ＭＳ Ｐゴシック" pitchFamily="-106" charset="-128"/>
                <a:cs typeface="Courier New" pitchFamily="-106" charset="0"/>
              </a:rPr>
              <a:t>self </a:t>
            </a:r>
            <a:r>
              <a:rPr lang="en-GB" b="1" dirty="0" smtClean="0">
                <a:solidFill>
                  <a:srgbClr val="479B8F"/>
                </a:solidFill>
                <a:latin typeface="Courier New" pitchFamily="-106" charset="0"/>
                <a:ea typeface="ＭＳ Ｐゴシック" pitchFamily="-106" charset="-128"/>
                <a:cs typeface="Courier New" pitchFamily="-106" charset="0"/>
              </a:rPr>
              <a:t>because </a:t>
            </a:r>
            <a:r>
              <a:rPr lang="en-GB" b="1" i="1" dirty="0" smtClean="0">
                <a:solidFill>
                  <a:srgbClr val="479B8F"/>
                </a:solidFill>
                <a:latin typeface="Courier New" pitchFamily="-106" charset="0"/>
                <a:ea typeface="ＭＳ Ｐゴシック" pitchFamily="-106" charset="-128"/>
                <a:cs typeface="Courier New" pitchFamily="-106" charset="0"/>
              </a:rPr>
              <a:t>this </a:t>
            </a:r>
            <a:r>
              <a:rPr lang="en-GB" b="1" dirty="0" smtClean="0">
                <a:solidFill>
                  <a:srgbClr val="479B8F"/>
                </a:solidFill>
                <a:latin typeface="Courier New" pitchFamily="-106" charset="0"/>
                <a:ea typeface="ＭＳ Ｐゴシック" pitchFamily="-106" charset="-128"/>
                <a:cs typeface="Courier New" pitchFamily="-106" charset="0"/>
              </a:rPr>
              <a:t>is the bind </a:t>
            </a:r>
          </a:p>
          <a:p>
            <a:pPr eaLnBrk="1" hangingPunct="1"/>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	// function context and not the prototype one.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self.apply</a:t>
            </a:r>
            <a:r>
              <a:rPr lang="en-GB" b="1" dirty="0">
                <a:solidFill>
                  <a:srgbClr val="000000"/>
                </a:solidFill>
                <a:latin typeface="Courier New" pitchFamily="-106" charset="0"/>
                <a:ea typeface="ＭＳ Ｐゴシック" pitchFamily="-106" charset="-128"/>
                <a:cs typeface="Courier New" pitchFamily="-106" charset="0"/>
              </a:rPr>
              <a:t>(scope, arguments)</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347790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JavaScript is a scripting language</a:t>
            </a:r>
          </a:p>
          <a:p>
            <a:endParaRPr lang="en-US" dirty="0" smtClean="0"/>
          </a:p>
          <a:p>
            <a:r>
              <a:rPr lang="en-US" dirty="0" smtClean="0"/>
              <a:t>Mostly known for </a:t>
            </a:r>
            <a:r>
              <a:rPr lang="en-US" dirty="0"/>
              <a:t>building browser-based </a:t>
            </a:r>
            <a:r>
              <a:rPr lang="en-US" dirty="0" smtClean="0"/>
              <a:t>applications</a:t>
            </a:r>
          </a:p>
          <a:p>
            <a:pPr lvl="1"/>
            <a:r>
              <a:rPr lang="en-US" dirty="0" smtClean="0"/>
              <a:t>User Interactions</a:t>
            </a:r>
          </a:p>
          <a:p>
            <a:pPr lvl="1"/>
            <a:r>
              <a:rPr lang="en-US" dirty="0" smtClean="0"/>
              <a:t>Animations</a:t>
            </a:r>
          </a:p>
          <a:p>
            <a:pPr lvl="1"/>
            <a:r>
              <a:rPr lang="en-US" dirty="0" smtClean="0"/>
              <a:t>…</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smtClean="0">
                <a:ln>
                  <a:noFill/>
                </a:ln>
                <a:solidFill>
                  <a:schemeClr val="tx1"/>
                </a:solidFill>
                <a:effectLst/>
                <a:uLnTx/>
                <a:uFillTx/>
                <a:latin typeface="+mj-lt"/>
                <a:ea typeface="ＭＳ Ｐゴシック" pitchFamily="34" charset="-128"/>
                <a:cs typeface="ＭＳ Ｐゴシック" charset="0"/>
              </a:rPr>
              <a:t>Presentation</a:t>
            </a:r>
          </a:p>
        </p:txBody>
      </p:sp>
      <p:sp>
        <p:nvSpPr>
          <p:cNvPr id="5" name="Espace réservé du contenu 3"/>
          <p:cNvSpPr txBox="1">
            <a:spLocks/>
          </p:cNvSpPr>
          <p:nvPr/>
        </p:nvSpPr>
        <p:spPr>
          <a:xfrm>
            <a:off x="1116013" y="0"/>
            <a:ext cx="7777162" cy="336550"/>
          </a:xfrm>
          <a:prstGeom prst="rect">
            <a:avLst/>
          </a:prstGeom>
        </p:spPr>
        <p:txBody>
          <a:bodyPr/>
          <a:lstStyle/>
          <a:p>
            <a:pPr marL="342900" lvl="0" indent="-342900" defTabSz="457200">
              <a:spcBef>
                <a:spcPct val="20000"/>
              </a:spcBef>
              <a:defRPr/>
            </a:pPr>
            <a:r>
              <a:rPr lang="en-US" dirty="0" smtClean="0">
                <a:latin typeface="+mn-lt"/>
                <a:cs typeface="ＭＳ Ｐゴシック" charset="0"/>
              </a:rPr>
              <a:t>Reminders</a:t>
            </a: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pic>
        <p:nvPicPr>
          <p:cNvPr id="8"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23799617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Inheritance</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4" name="Picture 3"/>
          <p:cNvPicPr>
            <a:picLocks noChangeAspect="1"/>
          </p:cNvPicPr>
          <p:nvPr/>
        </p:nvPicPr>
        <p:blipFill>
          <a:blip r:embed="rId2"/>
          <a:stretch>
            <a:fillRect/>
          </a:stretch>
        </p:blipFill>
        <p:spPr>
          <a:xfrm flipH="1">
            <a:off x="4716016" y="2427582"/>
            <a:ext cx="4427984" cy="2878190"/>
          </a:xfrm>
          <a:prstGeom prst="rect">
            <a:avLst/>
          </a:prstGeom>
        </p:spPr>
      </p:pic>
    </p:spTree>
    <p:extLst>
      <p:ext uri="{BB962C8B-B14F-4D97-AF65-F5344CB8AC3E}">
        <p14:creationId xmlns:p14="http://schemas.microsoft.com/office/powerpoint/2010/main" val="7148427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Presentation</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In Java or C#, inheritance is useful to:</a:t>
            </a:r>
          </a:p>
          <a:p>
            <a:pPr lvl="1" eaLnBrk="1" hangingPunct="1">
              <a:lnSpc>
                <a:spcPct val="90000"/>
              </a:lnSpc>
            </a:pPr>
            <a:r>
              <a:rPr lang="en-US" dirty="0" smtClean="0"/>
              <a:t>Code reuse</a:t>
            </a:r>
          </a:p>
          <a:p>
            <a:pPr lvl="1" eaLnBrk="1" hangingPunct="1">
              <a:lnSpc>
                <a:spcPct val="90000"/>
              </a:lnSpc>
            </a:pPr>
            <a:r>
              <a:rPr lang="en-US" dirty="0"/>
              <a:t>Avoid the need for the programmer to write explicit casting </a:t>
            </a:r>
            <a:r>
              <a:rPr lang="en-US" dirty="0" smtClean="0"/>
              <a:t>operations (class hierarchy)</a:t>
            </a:r>
          </a:p>
          <a:p>
            <a:pPr eaLnBrk="1" hangingPunct="1">
              <a:lnSpc>
                <a:spcPct val="90000"/>
              </a:lnSpc>
            </a:pPr>
            <a:endParaRPr lang="en-US" dirty="0"/>
          </a:p>
          <a:p>
            <a:pPr eaLnBrk="1" hangingPunct="1">
              <a:lnSpc>
                <a:spcPct val="90000"/>
              </a:lnSpc>
            </a:pPr>
            <a:r>
              <a:rPr lang="en-US" dirty="0" smtClean="0"/>
              <a:t>JavaScript is a loosely typed language</a:t>
            </a:r>
          </a:p>
          <a:p>
            <a:pPr lvl="1" eaLnBrk="1" hangingPunct="1">
              <a:lnSpc>
                <a:spcPct val="90000"/>
              </a:lnSpc>
            </a:pPr>
            <a:r>
              <a:rPr lang="en-US" dirty="0" smtClean="0"/>
              <a:t>No cast problem</a:t>
            </a:r>
          </a:p>
          <a:p>
            <a:pPr eaLnBrk="1" hangingPunct="1">
              <a:lnSpc>
                <a:spcPct val="90000"/>
              </a:lnSpc>
            </a:pPr>
            <a:r>
              <a:rPr lang="en-US" dirty="0" smtClean="0"/>
              <a:t>What matters about an object is what it can do!</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2429712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Inheritance &amp; Prototypes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JavaScript is a prototypal language</a:t>
            </a:r>
          </a:p>
          <a:p>
            <a:pPr lvl="1" eaLnBrk="1" hangingPunct="1">
              <a:lnSpc>
                <a:spcPct val="90000"/>
              </a:lnSpc>
            </a:pPr>
            <a:endParaRPr lang="en-US" dirty="0" smtClean="0"/>
          </a:p>
          <a:p>
            <a:pPr lvl="1" eaLnBrk="1" hangingPunct="1">
              <a:lnSpc>
                <a:spcPct val="90000"/>
              </a:lnSpc>
            </a:pPr>
            <a:r>
              <a:rPr lang="en-US" dirty="0" smtClean="0"/>
              <a:t>Objects inherit directly from other objects called prototypes</a:t>
            </a:r>
          </a:p>
          <a:p>
            <a:pPr lvl="1" eaLnBrk="1" hangingPunct="1">
              <a:lnSpc>
                <a:spcPct val="90000"/>
              </a:lnSpc>
            </a:pPr>
            <a:endParaRPr lang="en-US" dirty="0" smtClean="0"/>
          </a:p>
          <a:p>
            <a:pPr lvl="1" eaLnBrk="1" hangingPunct="1">
              <a:lnSpc>
                <a:spcPct val="90000"/>
              </a:lnSpc>
            </a:pPr>
            <a:r>
              <a:rPr lang="en-US" dirty="0" smtClean="0"/>
              <a:t>An object can have and be a prototype at the same time</a:t>
            </a:r>
          </a:p>
          <a:p>
            <a:pPr lvl="2" eaLnBrk="1" hangingPunct="1">
              <a:lnSpc>
                <a:spcPct val="90000"/>
              </a:lnSpc>
            </a:pPr>
            <a:r>
              <a:rPr lang="en-US" dirty="0" smtClean="0"/>
              <a:t>Like a class can be a sub-class and a parent-class</a:t>
            </a:r>
          </a:p>
          <a:p>
            <a:pPr lvl="1" eaLnBrk="1" hangingPunct="1">
              <a:lnSpc>
                <a:spcPct val="90000"/>
              </a:lnSpc>
            </a:pPr>
            <a:endParaRPr lang="en-US" dirty="0"/>
          </a:p>
          <a:p>
            <a:pPr lvl="1" eaLnBrk="1" hangingPunct="1">
              <a:lnSpc>
                <a:spcPct val="90000"/>
              </a:lnSpc>
            </a:pPr>
            <a:endParaRPr lang="en-US" dirty="0" smtClean="0"/>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87684061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8" name="Rectangle à coins arrondis 4"/>
          <p:cNvSpPr/>
          <p:nvPr/>
        </p:nvSpPr>
        <p:spPr>
          <a:xfrm>
            <a:off x="4283968" y="1129308"/>
            <a:ext cx="4680520" cy="295232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objectA</a:t>
            </a:r>
            <a:r>
              <a:rPr lang="en-GB" b="1" dirty="0" smtClean="0">
                <a:solidFill>
                  <a:schemeClr val="tx1"/>
                </a:solidFill>
                <a:latin typeface="Courier New" pitchFamily="-106" charset="0"/>
                <a:ea typeface="ＭＳ Ｐゴシック" pitchFamily="-106" charset="-128"/>
                <a:cs typeface="Courier New" pitchFamily="-106" charset="0"/>
              </a:rPr>
              <a:t> = { prop: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objectB</a:t>
            </a:r>
            <a:r>
              <a:rPr lang="en-GB" b="1" dirty="0" smtClean="0">
                <a:solidFill>
                  <a:schemeClr val="tx1"/>
                </a:solidFill>
                <a:latin typeface="Courier New" pitchFamily="-106" charset="0"/>
                <a:ea typeface="ＭＳ Ｐゴシック" pitchFamily="-106" charset="-128"/>
                <a:cs typeface="Courier New" pitchFamily="-106" charset="0"/>
              </a:rPr>
              <a:t> =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objectA</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objectB.anotherProp</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24</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objectC</a:t>
            </a:r>
            <a:r>
              <a:rPr lang="en-GB" b="1" dirty="0" smtClean="0">
                <a:solidFill>
                  <a:schemeClr val="tx1"/>
                </a:solidFill>
                <a:latin typeface="Courier New" pitchFamily="-106" charset="0"/>
                <a:ea typeface="ＭＳ Ｐゴシック" pitchFamily="-106" charset="-128"/>
                <a:cs typeface="Courier New" pitchFamily="-106" charset="0"/>
              </a:rPr>
              <a:t> =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objectB</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objectC.prop</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
        <p:nvSpPr>
          <p:cNvPr id="19" name="TextBox 18"/>
          <p:cNvSpPr txBox="1"/>
          <p:nvPr/>
        </p:nvSpPr>
        <p:spPr>
          <a:xfrm>
            <a:off x="5436096" y="4441676"/>
            <a:ext cx="2417282" cy="461665"/>
          </a:xfrm>
          <a:prstGeom prst="rect">
            <a:avLst/>
          </a:prstGeom>
          <a:noFill/>
        </p:spPr>
        <p:txBody>
          <a:bodyPr wrap="none" rtlCol="0">
            <a:spAutoFit/>
          </a:bodyPr>
          <a:lstStyle/>
          <a:p>
            <a:r>
              <a:rPr lang="en-US" sz="2400" dirty="0" smtClean="0"/>
              <a:t>Who has </a:t>
            </a:r>
            <a:r>
              <a:rPr lang="en-US" sz="2400" i="1" dirty="0" smtClean="0"/>
              <a:t>prop </a:t>
            </a:r>
            <a:r>
              <a:rPr lang="en-US" sz="2400" dirty="0" smtClean="0"/>
              <a:t>?</a:t>
            </a:r>
            <a:endParaRPr lang="en-US" sz="2400" i="1" dirty="0"/>
          </a:p>
        </p:txBody>
      </p:sp>
    </p:spTree>
    <p:extLst>
      <p:ext uri="{BB962C8B-B14F-4D97-AF65-F5344CB8AC3E}">
        <p14:creationId xmlns:p14="http://schemas.microsoft.com/office/powerpoint/2010/main" val="424440832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139952" y="4297660"/>
            <a:ext cx="2109054" cy="461665"/>
          </a:xfrm>
          <a:prstGeom prst="rect">
            <a:avLst/>
          </a:prstGeom>
          <a:noFill/>
        </p:spPr>
        <p:txBody>
          <a:bodyPr wrap="none" rtlCol="0">
            <a:spAutoFit/>
          </a:bodyPr>
          <a:lstStyle/>
          <a:p>
            <a:r>
              <a:rPr lang="en-US" sz="2400" dirty="0" smtClean="0"/>
              <a:t>Is it </a:t>
            </a:r>
            <a:r>
              <a:rPr lang="en-US" sz="2400" i="1" dirty="0" err="1" smtClean="0"/>
              <a:t>objectC</a:t>
            </a:r>
            <a:r>
              <a:rPr lang="en-US" sz="2400" i="1" dirty="0" smtClean="0"/>
              <a:t> </a:t>
            </a:r>
            <a:r>
              <a:rPr lang="en-US" sz="2400" dirty="0"/>
              <a:t>?</a:t>
            </a:r>
            <a:endParaRPr lang="en-US" sz="2400" i="1" dirty="0"/>
          </a:p>
        </p:txBody>
      </p:sp>
      <p:cxnSp>
        <p:nvCxnSpPr>
          <p:cNvPr id="6" name="Straight Arrow Connector 5"/>
          <p:cNvCxnSpPr>
            <a:stCxn id="19" idx="1"/>
            <a:endCxn id="10" idx="3"/>
          </p:cNvCxnSpPr>
          <p:nvPr/>
        </p:nvCxnSpPr>
        <p:spPr>
          <a:xfrm flipH="1" flipV="1">
            <a:off x="2699792" y="4513684"/>
            <a:ext cx="1440160" cy="1480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762319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139952" y="4297660"/>
            <a:ext cx="2109054" cy="461665"/>
          </a:xfrm>
          <a:prstGeom prst="rect">
            <a:avLst/>
          </a:prstGeom>
          <a:noFill/>
        </p:spPr>
        <p:txBody>
          <a:bodyPr wrap="none" rtlCol="0">
            <a:spAutoFit/>
          </a:bodyPr>
          <a:lstStyle/>
          <a:p>
            <a:r>
              <a:rPr lang="en-US" sz="2400" dirty="0" smtClean="0"/>
              <a:t>Is it </a:t>
            </a:r>
            <a:r>
              <a:rPr lang="en-US" sz="2400" i="1" dirty="0" err="1" smtClean="0"/>
              <a:t>objectC</a:t>
            </a:r>
            <a:r>
              <a:rPr lang="en-US" sz="2400" i="1" dirty="0" smtClean="0"/>
              <a:t> </a:t>
            </a:r>
            <a:r>
              <a:rPr lang="en-US" sz="2400" dirty="0"/>
              <a:t>?</a:t>
            </a:r>
            <a:endParaRPr lang="en-US" sz="2400" i="1" dirty="0"/>
          </a:p>
        </p:txBody>
      </p:sp>
      <p:cxnSp>
        <p:nvCxnSpPr>
          <p:cNvPr id="6" name="Straight Arrow Connector 5"/>
          <p:cNvCxnSpPr>
            <a:stCxn id="19" idx="1"/>
            <a:endCxn id="10" idx="3"/>
          </p:cNvCxnSpPr>
          <p:nvPr/>
        </p:nvCxnSpPr>
        <p:spPr>
          <a:xfrm flipH="1" flipV="1">
            <a:off x="2699792" y="4513684"/>
            <a:ext cx="1440160" cy="1480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2771800" y="4081636"/>
            <a:ext cx="608009" cy="369332"/>
          </a:xfrm>
          <a:prstGeom prst="rect">
            <a:avLst/>
          </a:prstGeom>
          <a:noFill/>
        </p:spPr>
        <p:txBody>
          <a:bodyPr wrap="none" rtlCol="0">
            <a:spAutoFit/>
          </a:bodyPr>
          <a:lstStyle/>
          <a:p>
            <a:r>
              <a:rPr lang="en-US" dirty="0" smtClean="0"/>
              <a:t>No !</a:t>
            </a:r>
            <a:endParaRPr lang="en-US" dirty="0"/>
          </a:p>
        </p:txBody>
      </p:sp>
    </p:spTree>
    <p:extLst>
      <p:ext uri="{BB962C8B-B14F-4D97-AF65-F5344CB8AC3E}">
        <p14:creationId xmlns:p14="http://schemas.microsoft.com/office/powerpoint/2010/main" val="82371278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139952" y="4297660"/>
            <a:ext cx="4333371" cy="461665"/>
          </a:xfrm>
          <a:prstGeom prst="rect">
            <a:avLst/>
          </a:prstGeom>
          <a:noFill/>
        </p:spPr>
        <p:txBody>
          <a:bodyPr wrap="none" rtlCol="0">
            <a:spAutoFit/>
          </a:bodyPr>
          <a:lstStyle/>
          <a:p>
            <a:r>
              <a:rPr lang="en-US" sz="2400" dirty="0" smtClean="0"/>
              <a:t>Is it the prototype of </a:t>
            </a:r>
            <a:r>
              <a:rPr lang="en-US" sz="2400" i="1" dirty="0" err="1" smtClean="0"/>
              <a:t>objectC</a:t>
            </a:r>
            <a:r>
              <a:rPr lang="en-US" sz="2400" i="1" dirty="0" smtClean="0"/>
              <a:t> </a:t>
            </a:r>
            <a:r>
              <a:rPr lang="en-US" sz="2400" dirty="0"/>
              <a:t>?</a:t>
            </a:r>
            <a:endParaRPr lang="en-US" sz="2400" i="1" dirty="0"/>
          </a:p>
        </p:txBody>
      </p:sp>
      <p:cxnSp>
        <p:nvCxnSpPr>
          <p:cNvPr id="6" name="Straight Arrow Connector 5"/>
          <p:cNvCxnSpPr>
            <a:stCxn id="19" idx="1"/>
            <a:endCxn id="9" idx="3"/>
          </p:cNvCxnSpPr>
          <p:nvPr/>
        </p:nvCxnSpPr>
        <p:spPr>
          <a:xfrm flipH="1" flipV="1">
            <a:off x="2699792" y="3217540"/>
            <a:ext cx="1440160" cy="13109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2771800" y="4081636"/>
            <a:ext cx="608009" cy="369332"/>
          </a:xfrm>
          <a:prstGeom prst="rect">
            <a:avLst/>
          </a:prstGeom>
          <a:noFill/>
        </p:spPr>
        <p:txBody>
          <a:bodyPr wrap="none" rtlCol="0">
            <a:spAutoFit/>
          </a:bodyPr>
          <a:lstStyle/>
          <a:p>
            <a:r>
              <a:rPr lang="en-US" dirty="0" smtClean="0"/>
              <a:t>No !</a:t>
            </a:r>
            <a:endParaRPr lang="en-US" dirty="0"/>
          </a:p>
        </p:txBody>
      </p:sp>
    </p:spTree>
    <p:extLst>
      <p:ext uri="{BB962C8B-B14F-4D97-AF65-F5344CB8AC3E}">
        <p14:creationId xmlns:p14="http://schemas.microsoft.com/office/powerpoint/2010/main" val="75354967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139952" y="4297660"/>
            <a:ext cx="4333371" cy="461665"/>
          </a:xfrm>
          <a:prstGeom prst="rect">
            <a:avLst/>
          </a:prstGeom>
          <a:noFill/>
        </p:spPr>
        <p:txBody>
          <a:bodyPr wrap="none" rtlCol="0">
            <a:spAutoFit/>
          </a:bodyPr>
          <a:lstStyle/>
          <a:p>
            <a:r>
              <a:rPr lang="en-US" sz="2400" dirty="0" smtClean="0"/>
              <a:t>Is it the prototype of </a:t>
            </a:r>
            <a:r>
              <a:rPr lang="en-US" sz="2400" i="1" dirty="0" err="1" smtClean="0"/>
              <a:t>objectC</a:t>
            </a:r>
            <a:r>
              <a:rPr lang="en-US" sz="2400" i="1" dirty="0" smtClean="0"/>
              <a:t> </a:t>
            </a:r>
            <a:r>
              <a:rPr lang="en-US" sz="2400" dirty="0"/>
              <a:t>?</a:t>
            </a:r>
            <a:endParaRPr lang="en-US" sz="2400" i="1" dirty="0"/>
          </a:p>
        </p:txBody>
      </p:sp>
      <p:cxnSp>
        <p:nvCxnSpPr>
          <p:cNvPr id="6" name="Straight Arrow Connector 5"/>
          <p:cNvCxnSpPr>
            <a:stCxn id="19" idx="1"/>
            <a:endCxn id="9" idx="3"/>
          </p:cNvCxnSpPr>
          <p:nvPr/>
        </p:nvCxnSpPr>
        <p:spPr>
          <a:xfrm flipH="1" flipV="1">
            <a:off x="2699792" y="3217540"/>
            <a:ext cx="1440160" cy="13109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2771800" y="4081636"/>
            <a:ext cx="608009" cy="369332"/>
          </a:xfrm>
          <a:prstGeom prst="rect">
            <a:avLst/>
          </a:prstGeom>
          <a:noFill/>
        </p:spPr>
        <p:txBody>
          <a:bodyPr wrap="none" rtlCol="0">
            <a:spAutoFit/>
          </a:bodyPr>
          <a:lstStyle/>
          <a:p>
            <a:r>
              <a:rPr lang="en-US" dirty="0" smtClean="0"/>
              <a:t>No !</a:t>
            </a:r>
            <a:endParaRPr lang="en-US" dirty="0"/>
          </a:p>
        </p:txBody>
      </p:sp>
      <p:sp>
        <p:nvSpPr>
          <p:cNvPr id="15" name="TextBox 14"/>
          <p:cNvSpPr txBox="1"/>
          <p:nvPr/>
        </p:nvSpPr>
        <p:spPr>
          <a:xfrm>
            <a:off x="2771800" y="2713484"/>
            <a:ext cx="608009" cy="369332"/>
          </a:xfrm>
          <a:prstGeom prst="rect">
            <a:avLst/>
          </a:prstGeom>
          <a:noFill/>
        </p:spPr>
        <p:txBody>
          <a:bodyPr wrap="none" rtlCol="0">
            <a:spAutoFit/>
          </a:bodyPr>
          <a:lstStyle/>
          <a:p>
            <a:r>
              <a:rPr lang="en-US" dirty="0" smtClean="0"/>
              <a:t>No !</a:t>
            </a:r>
            <a:endParaRPr lang="en-US" dirty="0"/>
          </a:p>
        </p:txBody>
      </p:sp>
    </p:spTree>
    <p:extLst>
      <p:ext uri="{BB962C8B-B14F-4D97-AF65-F5344CB8AC3E}">
        <p14:creationId xmlns:p14="http://schemas.microsoft.com/office/powerpoint/2010/main" val="44031360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3275856" y="4628083"/>
            <a:ext cx="5993381" cy="461665"/>
          </a:xfrm>
          <a:prstGeom prst="rect">
            <a:avLst/>
          </a:prstGeom>
          <a:noFill/>
        </p:spPr>
        <p:txBody>
          <a:bodyPr wrap="none" rtlCol="0">
            <a:spAutoFit/>
          </a:bodyPr>
          <a:lstStyle/>
          <a:p>
            <a:r>
              <a:rPr lang="en-US" sz="2400" dirty="0" smtClean="0"/>
              <a:t>So maybe the prototype of the prototype ?</a:t>
            </a:r>
            <a:endParaRPr lang="en-US" sz="2400" i="1" dirty="0"/>
          </a:p>
        </p:txBody>
      </p:sp>
      <p:cxnSp>
        <p:nvCxnSpPr>
          <p:cNvPr id="6" name="Straight Arrow Connector 5"/>
          <p:cNvCxnSpPr>
            <a:stCxn id="19" idx="0"/>
            <a:endCxn id="5" idx="3"/>
          </p:cNvCxnSpPr>
          <p:nvPr/>
        </p:nvCxnSpPr>
        <p:spPr>
          <a:xfrm flipH="1" flipV="1">
            <a:off x="2699792" y="1849388"/>
            <a:ext cx="3572755" cy="277869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2771800" y="4081636"/>
            <a:ext cx="608009" cy="369332"/>
          </a:xfrm>
          <a:prstGeom prst="rect">
            <a:avLst/>
          </a:prstGeom>
          <a:noFill/>
        </p:spPr>
        <p:txBody>
          <a:bodyPr wrap="none" rtlCol="0">
            <a:spAutoFit/>
          </a:bodyPr>
          <a:lstStyle/>
          <a:p>
            <a:r>
              <a:rPr lang="en-US" dirty="0" smtClean="0"/>
              <a:t>No !</a:t>
            </a:r>
            <a:endParaRPr lang="en-US" dirty="0"/>
          </a:p>
        </p:txBody>
      </p:sp>
      <p:sp>
        <p:nvSpPr>
          <p:cNvPr id="15" name="TextBox 14"/>
          <p:cNvSpPr txBox="1"/>
          <p:nvPr/>
        </p:nvSpPr>
        <p:spPr>
          <a:xfrm>
            <a:off x="2771800" y="2713484"/>
            <a:ext cx="608009" cy="369332"/>
          </a:xfrm>
          <a:prstGeom prst="rect">
            <a:avLst/>
          </a:prstGeom>
          <a:noFill/>
        </p:spPr>
        <p:txBody>
          <a:bodyPr wrap="none" rtlCol="0">
            <a:spAutoFit/>
          </a:bodyPr>
          <a:lstStyle/>
          <a:p>
            <a:r>
              <a:rPr lang="en-US" dirty="0" smtClean="0"/>
              <a:t>No !</a:t>
            </a:r>
            <a:endParaRPr lang="en-US" dirty="0"/>
          </a:p>
        </p:txBody>
      </p:sp>
    </p:spTree>
    <p:extLst>
      <p:ext uri="{BB962C8B-B14F-4D97-AF65-F5344CB8AC3E}">
        <p14:creationId xmlns:p14="http://schemas.microsoft.com/office/powerpoint/2010/main" val="1414519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Community</a:t>
            </a:r>
            <a:endParaRPr lang="fr-FR" dirty="0"/>
          </a:p>
        </p:txBody>
      </p:sp>
      <p:sp>
        <p:nvSpPr>
          <p:cNvPr id="4" name="Espace réservé du contenu 3"/>
          <p:cNvSpPr>
            <a:spLocks noGrp="1"/>
          </p:cNvSpPr>
          <p:nvPr>
            <p:ph sz="quarter" idx="13"/>
          </p:nvPr>
        </p:nvSpPr>
        <p:spPr/>
        <p:txBody>
          <a:bodyPr/>
          <a:lstStyle/>
          <a:p>
            <a:pPr lvl="0"/>
            <a:r>
              <a:rPr lang="en-US" dirty="0" smtClean="0"/>
              <a:t>Reminders</a:t>
            </a:r>
            <a:endParaRPr lang="en-US" dirty="0">
              <a:ea typeface="ＭＳ Ｐゴシック" pitchFamily="34" charset="-128"/>
            </a:endParaRPr>
          </a:p>
        </p:txBody>
      </p:sp>
      <p:pic>
        <p:nvPicPr>
          <p:cNvPr id="9"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pic>
        <p:nvPicPr>
          <p:cNvPr id="10" name="Picture 9"/>
          <p:cNvPicPr>
            <a:picLocks noChangeAspect="1"/>
          </p:cNvPicPr>
          <p:nvPr/>
        </p:nvPicPr>
        <p:blipFill>
          <a:blip r:embed="rId3"/>
          <a:stretch>
            <a:fillRect/>
          </a:stretch>
        </p:blipFill>
        <p:spPr>
          <a:xfrm>
            <a:off x="179512" y="2713484"/>
            <a:ext cx="4815887" cy="2459856"/>
          </a:xfrm>
          <a:prstGeom prst="rect">
            <a:avLst/>
          </a:prstGeom>
          <a:ln>
            <a:noFill/>
          </a:ln>
        </p:spPr>
      </p:pic>
      <p:pic>
        <p:nvPicPr>
          <p:cNvPr id="11" name="Picture 10"/>
          <p:cNvPicPr>
            <a:picLocks noChangeAspect="1"/>
          </p:cNvPicPr>
          <p:nvPr/>
        </p:nvPicPr>
        <p:blipFill>
          <a:blip r:embed="rId4"/>
          <a:stretch>
            <a:fillRect/>
          </a:stretch>
        </p:blipFill>
        <p:spPr>
          <a:xfrm>
            <a:off x="5292080" y="193204"/>
            <a:ext cx="3536968" cy="5126180"/>
          </a:xfrm>
          <a:prstGeom prst="rect">
            <a:avLst/>
          </a:prstGeom>
        </p:spPr>
      </p:pic>
      <p:pic>
        <p:nvPicPr>
          <p:cNvPr id="12" name="Picture 11"/>
          <p:cNvPicPr>
            <a:picLocks noChangeAspect="1"/>
          </p:cNvPicPr>
          <p:nvPr/>
        </p:nvPicPr>
        <p:blipFill>
          <a:blip r:embed="rId5"/>
          <a:stretch>
            <a:fillRect/>
          </a:stretch>
        </p:blipFill>
        <p:spPr>
          <a:xfrm>
            <a:off x="323528" y="676613"/>
            <a:ext cx="5472608" cy="1892855"/>
          </a:xfrm>
          <a:prstGeom prst="rect">
            <a:avLst/>
          </a:prstGeom>
        </p:spPr>
      </p:pic>
    </p:spTree>
    <p:extLst>
      <p:ext uri="{BB962C8B-B14F-4D97-AF65-F5344CB8AC3E}">
        <p14:creationId xmlns:p14="http://schemas.microsoft.com/office/powerpoint/2010/main" val="865193431"/>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3275856" y="4628083"/>
            <a:ext cx="5993381" cy="461665"/>
          </a:xfrm>
          <a:prstGeom prst="rect">
            <a:avLst/>
          </a:prstGeom>
          <a:noFill/>
        </p:spPr>
        <p:txBody>
          <a:bodyPr wrap="none" rtlCol="0">
            <a:spAutoFit/>
          </a:bodyPr>
          <a:lstStyle/>
          <a:p>
            <a:r>
              <a:rPr lang="en-US" sz="2400" dirty="0" smtClean="0"/>
              <a:t>So maybe the prototype of the prototype ?</a:t>
            </a:r>
            <a:endParaRPr lang="en-US" sz="2400" i="1" dirty="0"/>
          </a:p>
        </p:txBody>
      </p:sp>
      <p:cxnSp>
        <p:nvCxnSpPr>
          <p:cNvPr id="6" name="Straight Arrow Connector 5"/>
          <p:cNvCxnSpPr>
            <a:stCxn id="19" idx="0"/>
            <a:endCxn id="5" idx="3"/>
          </p:cNvCxnSpPr>
          <p:nvPr/>
        </p:nvCxnSpPr>
        <p:spPr>
          <a:xfrm flipH="1" flipV="1">
            <a:off x="2699792" y="1849388"/>
            <a:ext cx="3572755" cy="277869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2771800" y="4081636"/>
            <a:ext cx="608009" cy="369332"/>
          </a:xfrm>
          <a:prstGeom prst="rect">
            <a:avLst/>
          </a:prstGeom>
          <a:noFill/>
        </p:spPr>
        <p:txBody>
          <a:bodyPr wrap="none" rtlCol="0">
            <a:spAutoFit/>
          </a:bodyPr>
          <a:lstStyle/>
          <a:p>
            <a:r>
              <a:rPr lang="en-US" dirty="0" smtClean="0"/>
              <a:t>No !</a:t>
            </a:r>
            <a:endParaRPr lang="en-US" dirty="0"/>
          </a:p>
        </p:txBody>
      </p:sp>
      <p:sp>
        <p:nvSpPr>
          <p:cNvPr id="15" name="TextBox 14"/>
          <p:cNvSpPr txBox="1"/>
          <p:nvPr/>
        </p:nvSpPr>
        <p:spPr>
          <a:xfrm>
            <a:off x="2771800" y="2713484"/>
            <a:ext cx="608009" cy="369332"/>
          </a:xfrm>
          <a:prstGeom prst="rect">
            <a:avLst/>
          </a:prstGeom>
          <a:noFill/>
        </p:spPr>
        <p:txBody>
          <a:bodyPr wrap="none" rtlCol="0">
            <a:spAutoFit/>
          </a:bodyPr>
          <a:lstStyle/>
          <a:p>
            <a:r>
              <a:rPr lang="en-US" dirty="0" smtClean="0"/>
              <a:t>No !</a:t>
            </a:r>
            <a:endParaRPr lang="en-US" dirty="0"/>
          </a:p>
        </p:txBody>
      </p:sp>
      <p:sp>
        <p:nvSpPr>
          <p:cNvPr id="16" name="TextBox 15"/>
          <p:cNvSpPr txBox="1"/>
          <p:nvPr/>
        </p:nvSpPr>
        <p:spPr>
          <a:xfrm>
            <a:off x="2771800" y="1417340"/>
            <a:ext cx="796362" cy="400110"/>
          </a:xfrm>
          <a:prstGeom prst="rect">
            <a:avLst/>
          </a:prstGeom>
          <a:noFill/>
        </p:spPr>
        <p:txBody>
          <a:bodyPr wrap="none" rtlCol="0">
            <a:spAutoFit/>
          </a:bodyPr>
          <a:lstStyle/>
          <a:p>
            <a:r>
              <a:rPr lang="en-US" sz="2000" b="1" dirty="0" smtClean="0"/>
              <a:t>Yes !</a:t>
            </a:r>
            <a:endParaRPr lang="en-US" sz="2000" b="1" dirty="0"/>
          </a:p>
        </p:txBody>
      </p:sp>
    </p:spTree>
    <p:extLst>
      <p:ext uri="{BB962C8B-B14F-4D97-AF65-F5344CB8AC3E}">
        <p14:creationId xmlns:p14="http://schemas.microsoft.com/office/powerpoint/2010/main" val="412143499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Inheritance with 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a:t>Example:</a:t>
            </a:r>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993404"/>
            <a:ext cx="8785225" cy="302433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phone =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dial: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(number) { ...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70C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cellular =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(phone);</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cellular.sendSms</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(text) { ... };</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smartPhone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(cellular);</a:t>
            </a:r>
          </a:p>
          <a:p>
            <a:pPr eaLnBrk="1" hangingPunct="1"/>
            <a:r>
              <a:rPr lang="en-GB" b="1" dirty="0" err="1" smtClean="0">
                <a:solidFill>
                  <a:schemeClr val="tx1"/>
                </a:solidFill>
                <a:latin typeface="Courier New" pitchFamily="-106" charset="0"/>
                <a:ea typeface="ＭＳ Ｐゴシック" pitchFamily="-106" charset="-128"/>
                <a:cs typeface="Courier New" pitchFamily="-106" charset="0"/>
              </a:rPr>
              <a:t>smartPhone.browseWebsite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url</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59245683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Inheritance with Function Objects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a:t>Example:</a:t>
            </a:r>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Person(</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 </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 =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Person.prototype.eat</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console.log</a:t>
            </a:r>
            <a:r>
              <a:rPr lang="en-GB" b="1" dirty="0">
                <a:solidFill>
                  <a:srgbClr val="000000"/>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He/She is eating</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Person.prototype.sleep</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console.log</a:t>
            </a: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He/She is sleeping</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8584399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t>Inheritance with Function Objects</a:t>
            </a:r>
          </a:p>
        </p:txBody>
      </p:sp>
      <p:sp>
        <p:nvSpPr>
          <p:cNvPr id="3" name="Espace réservé du contenu 2"/>
          <p:cNvSpPr>
            <a:spLocks noGrp="1"/>
          </p:cNvSpPr>
          <p:nvPr>
            <p:ph idx="1"/>
          </p:nvPr>
        </p:nvSpPr>
        <p:spPr/>
        <p:txBody>
          <a:bodyPr/>
          <a:lstStyle/>
          <a:p>
            <a:pPr eaLnBrk="1" hangingPunct="1">
              <a:lnSpc>
                <a:spcPct val="90000"/>
              </a:lnSpc>
            </a:pPr>
            <a:r>
              <a:rPr lang="en-US" dirty="0"/>
              <a:t>Example:</a:t>
            </a:r>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77380"/>
            <a:ext cx="8785225" cy="324036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Employee(</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employeeId</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Person.apply</a:t>
            </a:r>
            <a:r>
              <a:rPr lang="en-GB" b="1" dirty="0">
                <a:solidFill>
                  <a:srgbClr val="000000"/>
                </a:solidFill>
                <a:latin typeface="Courier New" pitchFamily="-106" charset="0"/>
                <a:ea typeface="ＭＳ Ｐゴシック" pitchFamily="-106" charset="-128"/>
                <a:cs typeface="Courier New" pitchFamily="-106" charset="0"/>
              </a:rPr>
              <a:t>(</a:t>
            </a:r>
            <a:r>
              <a:rPr lang="en-GB" b="1" dirty="0">
                <a:solidFill>
                  <a:srgbClr val="0070C0"/>
                </a:solidFill>
                <a:latin typeface="Courier New" pitchFamily="-106" charset="0"/>
                <a:ea typeface="ＭＳ Ｐゴシック" pitchFamily="-106" charset="-128"/>
                <a:cs typeface="Courier New" pitchFamily="-106" charset="0"/>
              </a:rPr>
              <a:t>this</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a:solidFill>
                  <a:srgbClr val="000000"/>
                </a:solidFill>
                <a:latin typeface="Courier New" pitchFamily="-106" charset="0"/>
                <a:ea typeface="ＭＳ Ｐゴシック" pitchFamily="-106" charset="-128"/>
                <a:cs typeface="Courier New" pitchFamily="-106" charset="0"/>
              </a:rPr>
              <a:t>.employeeId</a:t>
            </a:r>
            <a:r>
              <a:rPr lang="en-GB" b="1" dirty="0">
                <a:solidFill>
                  <a:srgbClr val="000000"/>
                </a:solidFill>
                <a:latin typeface="Courier New" pitchFamily="-106" charset="0"/>
                <a:ea typeface="ＭＳ Ｐゴシック" pitchFamily="-106" charset="-128"/>
                <a:cs typeface="Courier New" pitchFamily="-106" charset="0"/>
              </a:rPr>
              <a:t> = </a:t>
            </a:r>
            <a:r>
              <a:rPr lang="en-GB" b="1" dirty="0" err="1">
                <a:solidFill>
                  <a:srgbClr val="000000"/>
                </a:solidFill>
                <a:latin typeface="Courier New" pitchFamily="-106" charset="0"/>
                <a:ea typeface="ＭＳ Ｐゴシック" pitchFamily="-106" charset="-128"/>
                <a:cs typeface="Courier New" pitchFamily="-106" charset="0"/>
              </a:rPr>
              <a:t>employeeId</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Employee.prototype</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Person.prototype</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Employee.prototype.work</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console.log</a:t>
            </a:r>
            <a:r>
              <a:rPr lang="en-GB" b="1" dirty="0">
                <a:solidFill>
                  <a:srgbClr val="000000"/>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He/She is working</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3105313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t>Inheritance with Function Objects</a:t>
            </a:r>
          </a:p>
        </p:txBody>
      </p:sp>
      <p:sp>
        <p:nvSpPr>
          <p:cNvPr id="3" name="Espace réservé du contenu 2"/>
          <p:cNvSpPr>
            <a:spLocks noGrp="1"/>
          </p:cNvSpPr>
          <p:nvPr>
            <p:ph idx="1"/>
          </p:nvPr>
        </p:nvSpPr>
        <p:spPr/>
        <p:txBody>
          <a:bodyPr/>
          <a:lstStyle/>
          <a:p>
            <a:pPr eaLnBrk="1" hangingPunct="1">
              <a:lnSpc>
                <a:spcPct val="90000"/>
              </a:lnSpc>
            </a:pPr>
            <a:r>
              <a:rPr lang="en-US" dirty="0"/>
              <a:t>Example:</a:t>
            </a:r>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Manager(</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employeeId</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Employee.apply</a:t>
            </a:r>
            <a:r>
              <a:rPr lang="en-GB" b="1" dirty="0">
                <a:solidFill>
                  <a:srgbClr val="000000"/>
                </a:solidFill>
                <a:latin typeface="Courier New" pitchFamily="-106" charset="0"/>
                <a:ea typeface="ＭＳ Ｐゴシック" pitchFamily="-106" charset="-128"/>
                <a:cs typeface="Courier New" pitchFamily="-106" charset="0"/>
              </a:rPr>
              <a:t>(</a:t>
            </a:r>
            <a:r>
              <a:rPr lang="en-GB" b="1" dirty="0">
                <a:solidFill>
                  <a:srgbClr val="0070C0"/>
                </a:solidFill>
                <a:latin typeface="Courier New" pitchFamily="-106" charset="0"/>
                <a:ea typeface="ＭＳ Ｐゴシック" pitchFamily="-106" charset="-128"/>
                <a:cs typeface="Courier New" pitchFamily="-106" charset="0"/>
              </a:rPr>
              <a:t>this</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employeeId</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0000"/>
                </a:solidFill>
                <a:latin typeface="Courier New" pitchFamily="-106" charset="0"/>
                <a:ea typeface="ＭＳ Ｐゴシック" pitchFamily="-106" charset="-128"/>
                <a:cs typeface="Courier New" pitchFamily="-106" charset="0"/>
              </a:rPr>
              <a:t>Manager.prototype</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Object.create</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Employee.prototype</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Manager.prototype.work</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console.log</a:t>
            </a: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He/She is managing</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25334549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t>Inheritance with Function Objects</a:t>
            </a:r>
          </a:p>
        </p:txBody>
      </p:sp>
      <p:sp>
        <p:nvSpPr>
          <p:cNvPr id="3" name="Espace réservé du contenu 2"/>
          <p:cNvSpPr>
            <a:spLocks noGrp="1"/>
          </p:cNvSpPr>
          <p:nvPr>
            <p:ph idx="1"/>
          </p:nvPr>
        </p:nvSpPr>
        <p:spPr/>
        <p:txBody>
          <a:bodyPr/>
          <a:lstStyle/>
          <a:p>
            <a:pPr eaLnBrk="1" hangingPunct="1">
              <a:lnSpc>
                <a:spcPct val="90000"/>
              </a:lnSpc>
            </a:pPr>
            <a:r>
              <a:rPr lang="en-US" dirty="0" smtClean="0"/>
              <a:t>Example</a:t>
            </a:r>
            <a:r>
              <a:rPr lang="en-US" dirty="0"/>
              <a:t>:</a:t>
            </a:r>
            <a:endParaRPr lang="en-US" dirty="0" smtClean="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77380"/>
            <a:ext cx="8785225" cy="324036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rgbClr val="000000"/>
                </a:solidFill>
                <a:latin typeface="Courier New" pitchFamily="-106" charset="0"/>
                <a:ea typeface="ＭＳ Ｐゴシック" pitchFamily="-106" charset="-128"/>
                <a:cs typeface="Courier New" pitchFamily="-106" charset="0"/>
              </a:rPr>
              <a:t> barney = </a:t>
            </a:r>
            <a:r>
              <a:rPr lang="en-GB" b="1" dirty="0">
                <a:solidFill>
                  <a:srgbClr val="0070C0"/>
                </a:solidFill>
                <a:latin typeface="Courier New" pitchFamily="-106" charset="0"/>
                <a:ea typeface="ＭＳ Ｐゴシック" pitchFamily="-106" charset="-128"/>
                <a:cs typeface="Courier New" pitchFamily="-106" charset="0"/>
              </a:rPr>
              <a:t>new</a:t>
            </a:r>
            <a:r>
              <a:rPr lang="en-GB" b="1" dirty="0">
                <a:solidFill>
                  <a:srgbClr val="000000"/>
                </a:solidFill>
                <a:latin typeface="Courier New" pitchFamily="-106" charset="0"/>
                <a:ea typeface="ＭＳ Ｐゴシック" pitchFamily="-106" charset="-128"/>
                <a:cs typeface="Courier New" pitchFamily="-106" charset="0"/>
              </a:rPr>
              <a:t> Manager("</a:t>
            </a:r>
            <a:r>
              <a:rPr lang="en-GB" b="1" dirty="0">
                <a:solidFill>
                  <a:srgbClr val="00B050"/>
                </a:solidFill>
                <a:latin typeface="Courier New" pitchFamily="1" charset="0"/>
              </a:rPr>
              <a:t>Barney</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B050"/>
                </a:solidFill>
                <a:latin typeface="Courier New" pitchFamily="1" charset="0"/>
              </a:rPr>
              <a:t>Stinson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smtClean="0">
                <a:solidFill>
                  <a:srgbClr val="FF6600"/>
                </a:solidFill>
                <a:latin typeface="Courier New" pitchFamily="-106" charset="0"/>
                <a:ea typeface="ＭＳ Ｐゴシック" pitchFamily="-106" charset="-128"/>
                <a:cs typeface="Courier New" pitchFamily="-106" charset="0"/>
              </a:rPr>
              <a:t>1234</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a:solidFill>
                  <a:srgbClr val="000000"/>
                </a:solidFill>
                <a:latin typeface="Courier New" pitchFamily="-106" charset="0"/>
                <a:ea typeface="ＭＳ Ｐゴシック" pitchFamily="-106" charset="-128"/>
                <a:cs typeface="Courier New" pitchFamily="-106" charset="0"/>
              </a:rPr>
              <a:t>barney.work</a:t>
            </a: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0000"/>
                </a:solidFill>
                <a:latin typeface="Courier New" pitchFamily="-106" charset="0"/>
                <a:ea typeface="ＭＳ Ｐゴシック" pitchFamily="-106" charset="-128"/>
                <a:cs typeface="Courier New" pitchFamily="-106" charset="0"/>
              </a:rPr>
              <a:t>Person.prototype.sleep</a:t>
            </a:r>
            <a:r>
              <a:rPr lang="en-GB" b="1" dirty="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console.log</a:t>
            </a:r>
            <a:r>
              <a:rPr lang="en-GB" b="1" dirty="0">
                <a:solidFill>
                  <a:srgbClr val="000000"/>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He/She is sleeping</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0000"/>
                </a:solidFill>
                <a:latin typeface="Courier New" pitchFamily="-106" charset="0"/>
                <a:ea typeface="ＭＳ Ｐゴシック" pitchFamily="-106" charset="-128"/>
                <a:cs typeface="Courier New" pitchFamily="-106" charset="0"/>
              </a:rPr>
              <a:t>barney.sleep</a:t>
            </a:r>
            <a:r>
              <a:rPr lang="en-GB" b="1" dirty="0">
                <a:solidFill>
                  <a:srgbClr val="000000"/>
                </a:solidFill>
                <a:latin typeface="Courier New" pitchFamily="-106" charset="0"/>
                <a:ea typeface="ＭＳ Ｐゴシック" pitchFamily="-106" charset="-128"/>
                <a:cs typeface="Courier New" pitchFamily="-106" charset="0"/>
              </a:rPr>
              <a:t>();</a:t>
            </a:r>
          </a:p>
        </p:txBody>
      </p:sp>
      <p:pic>
        <p:nvPicPr>
          <p:cNvPr id="7" name="Picture 6" descr="Screen Shot 2012-08-01 at 4.39.3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8144" y="4297660"/>
            <a:ext cx="2562997" cy="864096"/>
          </a:xfrm>
          <a:prstGeom prst="rect">
            <a:avLst/>
          </a:prstGeom>
          <a:ln>
            <a:solidFill>
              <a:srgbClr val="000000"/>
            </a:solidFill>
          </a:ln>
        </p:spPr>
      </p:pic>
    </p:spTree>
    <p:extLst>
      <p:ext uri="{BB962C8B-B14F-4D97-AF65-F5344CB8AC3E}">
        <p14:creationId xmlns:p14="http://schemas.microsoft.com/office/powerpoint/2010/main" val="278184434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4909032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Property Descriptors</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4" name="Picture 3"/>
          <p:cNvPicPr>
            <a:picLocks noChangeAspect="1"/>
          </p:cNvPicPr>
          <p:nvPr/>
        </p:nvPicPr>
        <p:blipFill>
          <a:blip r:embed="rId2"/>
          <a:stretch>
            <a:fillRect/>
          </a:stretch>
        </p:blipFill>
        <p:spPr>
          <a:xfrm>
            <a:off x="6444208" y="1921396"/>
            <a:ext cx="2292991" cy="2757322"/>
          </a:xfrm>
          <a:prstGeom prst="rect">
            <a:avLst/>
          </a:prstGeom>
        </p:spPr>
      </p:pic>
    </p:spTree>
    <p:extLst>
      <p:ext uri="{BB962C8B-B14F-4D97-AF65-F5344CB8AC3E}">
        <p14:creationId xmlns:p14="http://schemas.microsoft.com/office/powerpoint/2010/main" val="229111532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Presentation</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Each object property is linked to an object called </a:t>
            </a:r>
            <a:r>
              <a:rPr lang="en-US" b="1" dirty="0" smtClean="0"/>
              <a:t>Property Descriptor</a:t>
            </a:r>
          </a:p>
          <a:p>
            <a:pPr eaLnBrk="1" hangingPunct="1">
              <a:lnSpc>
                <a:spcPct val="90000"/>
              </a:lnSpc>
            </a:pPr>
            <a:endParaRPr lang="en-US" b="1" dirty="0"/>
          </a:p>
          <a:p>
            <a:pPr eaLnBrk="1" hangingPunct="1">
              <a:lnSpc>
                <a:spcPct val="90000"/>
              </a:lnSpc>
            </a:pPr>
            <a:r>
              <a:rPr lang="en-US" dirty="0" smtClean="0"/>
              <a:t>Two types of Property Descriptors:</a:t>
            </a:r>
          </a:p>
          <a:p>
            <a:pPr lvl="1" eaLnBrk="1" hangingPunct="1">
              <a:lnSpc>
                <a:spcPct val="90000"/>
              </a:lnSpc>
            </a:pPr>
            <a:r>
              <a:rPr lang="en-US" dirty="0" smtClean="0"/>
              <a:t>Data descriptors</a:t>
            </a:r>
          </a:p>
          <a:p>
            <a:pPr lvl="1" eaLnBrk="1" hangingPunct="1">
              <a:lnSpc>
                <a:spcPct val="90000"/>
              </a:lnSpc>
            </a:pPr>
            <a:r>
              <a:rPr lang="en-US" dirty="0" err="1" smtClean="0"/>
              <a:t>Accessor</a:t>
            </a:r>
            <a:r>
              <a:rPr lang="en-US" dirty="0" smtClean="0"/>
              <a:t> descriptors</a:t>
            </a:r>
          </a:p>
          <a:p>
            <a:pPr lvl="1" eaLnBrk="1" hangingPunct="1">
              <a:lnSpc>
                <a:spcPct val="90000"/>
              </a:lnSpc>
            </a:pPr>
            <a:endParaRPr lang="en-US" dirty="0"/>
          </a:p>
          <a:p>
            <a:pPr eaLnBrk="1" hangingPunct="1">
              <a:lnSpc>
                <a:spcPct val="90000"/>
              </a:lnSpc>
            </a:pPr>
            <a:r>
              <a:rPr lang="en-US" dirty="0" smtClean="0"/>
              <a:t>We’re going to see both of them!</a:t>
            </a:r>
            <a:endParaRPr lang="en-US" dirty="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21203738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Data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A Data Descriptor is a property that has a value, which may or may not be writable</a:t>
            </a:r>
            <a:endParaRPr lang="en-US" dirty="0"/>
          </a:p>
          <a:p>
            <a:pPr eaLnBrk="1" hangingPunct="1">
              <a:lnSpc>
                <a:spcPct val="90000"/>
              </a:lnSpc>
            </a:pPr>
            <a:endParaRPr lang="en-US" dirty="0" smtClean="0"/>
          </a:p>
          <a:p>
            <a:pPr eaLnBrk="1" hangingPunct="1">
              <a:lnSpc>
                <a:spcPct val="90000"/>
              </a:lnSpc>
            </a:pPr>
            <a:r>
              <a:rPr lang="en-US" dirty="0" smtClean="0"/>
              <a:t>A Data Descriptor </a:t>
            </a:r>
            <a:r>
              <a:rPr lang="en-US" dirty="0" smtClean="0"/>
              <a:t>is defined by </a:t>
            </a:r>
            <a:r>
              <a:rPr lang="en-US" dirty="0" smtClean="0"/>
              <a:t>an object with the fields described in the next slide…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4553119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Community</a:t>
            </a:r>
            <a:endParaRPr lang="fr-FR" dirty="0"/>
          </a:p>
        </p:txBody>
      </p:sp>
      <p:sp>
        <p:nvSpPr>
          <p:cNvPr id="4" name="Espace réservé du contenu 3"/>
          <p:cNvSpPr>
            <a:spLocks noGrp="1"/>
          </p:cNvSpPr>
          <p:nvPr>
            <p:ph sz="quarter" idx="13"/>
          </p:nvPr>
        </p:nvSpPr>
        <p:spPr/>
        <p:txBody>
          <a:bodyPr/>
          <a:lstStyle/>
          <a:p>
            <a:pPr lvl="0"/>
            <a:r>
              <a:rPr lang="en-US" dirty="0" smtClean="0"/>
              <a:t>Reminders</a:t>
            </a:r>
            <a:endParaRPr lang="en-US" dirty="0">
              <a:ea typeface="ＭＳ Ｐゴシック" pitchFamily="34" charset="-128"/>
            </a:endParaRPr>
          </a:p>
        </p:txBody>
      </p:sp>
      <p:pic>
        <p:nvPicPr>
          <p:cNvPr id="9"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pic>
        <p:nvPicPr>
          <p:cNvPr id="3" name="Picture 2"/>
          <p:cNvPicPr>
            <a:picLocks noChangeAspect="1"/>
          </p:cNvPicPr>
          <p:nvPr/>
        </p:nvPicPr>
        <p:blipFill>
          <a:blip r:embed="rId3"/>
          <a:stretch>
            <a:fillRect/>
          </a:stretch>
        </p:blipFill>
        <p:spPr>
          <a:xfrm>
            <a:off x="-1" y="1633364"/>
            <a:ext cx="9143997" cy="3651021"/>
          </a:xfrm>
          <a:prstGeom prst="rect">
            <a:avLst/>
          </a:prstGeom>
        </p:spPr>
      </p:pic>
      <p:sp>
        <p:nvSpPr>
          <p:cNvPr id="5" name="Rectangle 4"/>
          <p:cNvSpPr/>
          <p:nvPr/>
        </p:nvSpPr>
        <p:spPr>
          <a:xfrm>
            <a:off x="4836771" y="4801716"/>
            <a:ext cx="4277884" cy="369332"/>
          </a:xfrm>
          <a:prstGeom prst="rect">
            <a:avLst/>
          </a:prstGeom>
        </p:spPr>
        <p:txBody>
          <a:bodyPr wrap="none">
            <a:spAutoFit/>
          </a:bodyPr>
          <a:lstStyle/>
          <a:p>
            <a:r>
              <a:rPr lang="en-US" u="sng" dirty="0"/>
              <a:t>https://</a:t>
            </a:r>
            <a:r>
              <a:rPr lang="en-US" u="sng" dirty="0" err="1"/>
              <a:t>github.com</a:t>
            </a:r>
            <a:r>
              <a:rPr lang="en-US" u="sng" dirty="0"/>
              <a:t>/languages/JavaScript</a:t>
            </a:r>
            <a:endParaRPr lang="en-US" dirty="0"/>
          </a:p>
        </p:txBody>
      </p:sp>
    </p:spTree>
    <p:extLst>
      <p:ext uri="{BB962C8B-B14F-4D97-AF65-F5344CB8AC3E}">
        <p14:creationId xmlns:p14="http://schemas.microsoft.com/office/powerpoint/2010/main" val="1523483818"/>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Data Descriptors</a:t>
            </a:r>
            <a:endParaRPr lang="en-US" dirty="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graphicFrame>
        <p:nvGraphicFramePr>
          <p:cNvPr id="7" name="Espace réservé du contenu 4"/>
          <p:cNvGraphicFramePr>
            <a:graphicFrameLocks/>
          </p:cNvGraphicFramePr>
          <p:nvPr>
            <p:extLst>
              <p:ext uri="{D42A27DB-BD31-4B8C-83A1-F6EECF244321}">
                <p14:modId xmlns:p14="http://schemas.microsoft.com/office/powerpoint/2010/main" val="3059999041"/>
              </p:ext>
            </p:extLst>
          </p:nvPr>
        </p:nvGraphicFramePr>
        <p:xfrm>
          <a:off x="323528" y="1345332"/>
          <a:ext cx="8568952" cy="3505140"/>
        </p:xfrm>
        <a:graphic>
          <a:graphicData uri="http://schemas.openxmlformats.org/drawingml/2006/table">
            <a:tbl>
              <a:tblPr firstRow="1" bandRow="1">
                <a:tableStyleId>{5C22544A-7EE6-4342-B048-85BDC9FD1C3A}</a:tableStyleId>
              </a:tblPr>
              <a:tblGrid>
                <a:gridCol w="1682290"/>
                <a:gridCol w="5158470"/>
                <a:gridCol w="1728192"/>
              </a:tblGrid>
              <a:tr h="370795">
                <a:tc>
                  <a:txBody>
                    <a:bodyPr/>
                    <a:lstStyle/>
                    <a:p>
                      <a:pPr algn="ctr"/>
                      <a:r>
                        <a:rPr lang="en-US" sz="2000" noProof="0" smtClean="0"/>
                        <a:t>Field</a:t>
                      </a:r>
                      <a:endParaRPr lang="en-US" sz="2000" noProof="0"/>
                    </a:p>
                  </a:txBody>
                  <a:tcPr marT="45714" marB="45714"/>
                </a:tc>
                <a:tc>
                  <a:txBody>
                    <a:bodyPr/>
                    <a:lstStyle/>
                    <a:p>
                      <a:pPr algn="ctr"/>
                      <a:r>
                        <a:rPr lang="en-US" sz="2000" noProof="0" dirty="0" smtClean="0"/>
                        <a:t>Explanation</a:t>
                      </a:r>
                      <a:endParaRPr lang="en-US" sz="2000" noProof="0" dirty="0"/>
                    </a:p>
                  </a:txBody>
                  <a:tcPr marT="45714" marB="45714"/>
                </a:tc>
                <a:tc>
                  <a:txBody>
                    <a:bodyPr/>
                    <a:lstStyle/>
                    <a:p>
                      <a:pPr algn="ctr"/>
                      <a:r>
                        <a:rPr lang="en-US" sz="2000" noProof="0" dirty="0" smtClean="0"/>
                        <a:t>Default value</a:t>
                      </a:r>
                      <a:endParaRPr lang="en-US" sz="2000" noProof="0" dirty="0"/>
                    </a:p>
                  </a:txBody>
                  <a:tcPr marT="45714" marB="45714"/>
                </a:tc>
              </a:tr>
              <a:tr h="370795">
                <a:tc>
                  <a:txBody>
                    <a:bodyPr/>
                    <a:lstStyle/>
                    <a:p>
                      <a:pPr algn="ctr"/>
                      <a:r>
                        <a:rPr lang="en-US" sz="2000" b="1" i="1" noProof="0" dirty="0" smtClean="0"/>
                        <a:t>value</a:t>
                      </a:r>
                      <a:endParaRPr lang="en-US" sz="2000" b="1" i="1" noProof="0" dirty="0"/>
                    </a:p>
                  </a:txBody>
                  <a:tcPr marT="45714" marB="45714" anchor="ctr"/>
                </a:tc>
                <a:tc>
                  <a:txBody>
                    <a:bodyPr/>
                    <a:lstStyle/>
                    <a:p>
                      <a:r>
                        <a:rPr lang="en-US" sz="2000" noProof="0" dirty="0" smtClean="0"/>
                        <a:t>The value associated with the property.</a:t>
                      </a:r>
                      <a:endParaRPr lang="en-US" sz="2000" noProof="0" dirty="0"/>
                    </a:p>
                  </a:txBody>
                  <a:tcPr marT="45714" marB="45714" anchor="ctr"/>
                </a:tc>
                <a:tc>
                  <a:txBody>
                    <a:bodyPr/>
                    <a:lstStyle/>
                    <a:p>
                      <a:pPr algn="ctr"/>
                      <a:r>
                        <a:rPr lang="en-US" sz="2000" i="1" noProof="0" dirty="0" smtClean="0"/>
                        <a:t>undefined</a:t>
                      </a:r>
                      <a:endParaRPr lang="en-US" sz="2000" i="1" noProof="0" dirty="0"/>
                    </a:p>
                  </a:txBody>
                  <a:tcPr marT="45714" marB="45714" anchor="ctr"/>
                </a:tc>
              </a:tr>
              <a:tr h="370795">
                <a:tc>
                  <a:txBody>
                    <a:bodyPr/>
                    <a:lstStyle/>
                    <a:p>
                      <a:pPr algn="ctr"/>
                      <a:r>
                        <a:rPr lang="en-US" sz="2000" b="1" i="1" noProof="0" dirty="0" smtClean="0"/>
                        <a:t>writable</a:t>
                      </a:r>
                      <a:endParaRPr lang="en-US" sz="2000" b="1" i="1" noProof="0" dirty="0"/>
                    </a:p>
                  </a:txBody>
                  <a:tcPr marT="45714" marB="45714" anchor="ctr"/>
                </a:tc>
                <a:tc>
                  <a:txBody>
                    <a:bodyPr/>
                    <a:lstStyle/>
                    <a:p>
                      <a:r>
                        <a:rPr lang="en-US" sz="2000" noProof="0" dirty="0" smtClean="0"/>
                        <a:t>True if and only if the value associated with the property may be changed.</a:t>
                      </a:r>
                      <a:endParaRPr lang="en-US" sz="2000" noProof="0" dirty="0"/>
                    </a:p>
                  </a:txBody>
                  <a:tcPr marT="45714" marB="45714" anchor="ctr"/>
                </a:tc>
                <a:tc>
                  <a:txBody>
                    <a:bodyPr/>
                    <a:lstStyle/>
                    <a:p>
                      <a:pPr algn="ctr"/>
                      <a:r>
                        <a:rPr lang="en-US" sz="2000" i="1" noProof="0" dirty="0" smtClean="0"/>
                        <a:t>false</a:t>
                      </a:r>
                      <a:endParaRPr lang="en-US" sz="2000" i="1" noProof="0" dirty="0"/>
                    </a:p>
                  </a:txBody>
                  <a:tcPr marT="45714" marB="45714" anchor="ctr"/>
                </a:tc>
              </a:tr>
              <a:tr h="370795">
                <a:tc>
                  <a:txBody>
                    <a:bodyPr/>
                    <a:lstStyle/>
                    <a:p>
                      <a:pPr algn="ctr"/>
                      <a:r>
                        <a:rPr lang="en-US" sz="2000" b="1" i="1" noProof="0" dirty="0" smtClean="0"/>
                        <a:t>configurable</a:t>
                      </a:r>
                      <a:endParaRPr lang="en-US" sz="2000" b="1" i="1" noProof="0" dirty="0"/>
                    </a:p>
                  </a:txBody>
                  <a:tcPr marT="45714" marB="45714" anchor="ctr"/>
                </a:tc>
                <a:tc>
                  <a:txBody>
                    <a:bodyPr/>
                    <a:lstStyle/>
                    <a:p>
                      <a:r>
                        <a:rPr lang="en-US" sz="2000" noProof="0" dirty="0" smtClean="0"/>
                        <a:t>True if and only if the type of this</a:t>
                      </a:r>
                      <a:r>
                        <a:rPr lang="en-US" sz="2000" baseline="0" noProof="0" dirty="0" smtClean="0"/>
                        <a:t> property descriptor may be changed and if the property may be deleted from the corresponding object.</a:t>
                      </a:r>
                      <a:endParaRPr lang="en-US" sz="2000" noProof="0" dirty="0"/>
                    </a:p>
                  </a:txBody>
                  <a:tcPr marT="45714" marB="45714" anchor="ctr"/>
                </a:tc>
                <a:tc>
                  <a:txBody>
                    <a:bodyPr/>
                    <a:lstStyle/>
                    <a:p>
                      <a:pPr algn="ctr"/>
                      <a:r>
                        <a:rPr lang="en-US" sz="2000" i="1" noProof="0" dirty="0" smtClean="0"/>
                        <a:t>false</a:t>
                      </a:r>
                      <a:endParaRPr lang="en-US" sz="2000" i="1" noProof="0" dirty="0"/>
                    </a:p>
                  </a:txBody>
                  <a:tcPr marT="45714" marB="45714" anchor="ctr"/>
                </a:tc>
              </a:tr>
              <a:tr h="370795">
                <a:tc>
                  <a:txBody>
                    <a:bodyPr/>
                    <a:lstStyle/>
                    <a:p>
                      <a:pPr algn="ctr"/>
                      <a:r>
                        <a:rPr lang="en-US" sz="2000" b="1" i="1" noProof="0" dirty="0" smtClean="0"/>
                        <a:t>enumerable</a:t>
                      </a:r>
                      <a:endParaRPr lang="en-US" sz="2000" b="1" i="1" noProof="0" dirty="0"/>
                    </a:p>
                  </a:txBody>
                  <a:tcPr marT="45714" marB="45714" anchor="ctr"/>
                </a:tc>
                <a:tc>
                  <a:txBody>
                    <a:bodyPr/>
                    <a:lstStyle/>
                    <a:p>
                      <a:r>
                        <a:rPr lang="en-US" sz="2000" noProof="0" dirty="0" smtClean="0"/>
                        <a:t>True if and only if this property shows up during enumeration of the properties on the corresponding object.</a:t>
                      </a:r>
                      <a:endParaRPr lang="en-US" sz="2000" noProof="0" dirty="0"/>
                    </a:p>
                  </a:txBody>
                  <a:tcPr marT="45714" marB="45714" anchor="ctr"/>
                </a:tc>
                <a:tc>
                  <a:txBody>
                    <a:bodyPr/>
                    <a:lstStyle/>
                    <a:p>
                      <a:pPr algn="ctr"/>
                      <a:r>
                        <a:rPr lang="en-US" sz="2000" i="1" noProof="0" dirty="0" smtClean="0"/>
                        <a:t>false</a:t>
                      </a:r>
                      <a:endParaRPr lang="en-US" sz="2000" i="1" noProof="0" dirty="0"/>
                    </a:p>
                  </a:txBody>
                  <a:tcPr marT="45714" marB="45714" anchor="ctr"/>
                </a:tc>
              </a:tr>
            </a:tbl>
          </a:graphicData>
        </a:graphic>
      </p:graphicFrame>
    </p:spTree>
    <p:extLst>
      <p:ext uri="{BB962C8B-B14F-4D97-AF65-F5344CB8AC3E}">
        <p14:creationId xmlns:p14="http://schemas.microsoft.com/office/powerpoint/2010/main" val="391657155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Data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Example: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Object.defineProperty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myProp</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value: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writable: </a:t>
            </a:r>
            <a:r>
              <a:rPr lang="en-GB" b="1" dirty="0" smtClean="0">
                <a:solidFill>
                  <a:srgbClr val="0070C0"/>
                </a:solidFill>
                <a:latin typeface="Courier New" pitchFamily="-106" charset="0"/>
                <a:ea typeface="ＭＳ Ｐゴシック" pitchFamily="-106" charset="-128"/>
                <a:cs typeface="Courier New" pitchFamily="-106" charset="0"/>
              </a:rPr>
              <a:t>true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enumerable: </a:t>
            </a:r>
            <a:r>
              <a:rPr lang="en-GB" b="1" dirty="0" smtClean="0">
                <a:solidFill>
                  <a:srgbClr val="0070C0"/>
                </a:solidFill>
                <a:latin typeface="Courier New" pitchFamily="-106" charset="0"/>
                <a:ea typeface="ＭＳ Ｐゴシック" pitchFamily="-106" charset="-128"/>
                <a:cs typeface="Courier New" pitchFamily="-106" charset="0"/>
              </a:rPr>
              <a:t>true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configurable: </a:t>
            </a:r>
            <a:r>
              <a:rPr lang="en-GB" b="1" dirty="0" smtClean="0">
                <a:solidFill>
                  <a:srgbClr val="0070C0"/>
                </a:solidFill>
                <a:latin typeface="Courier New" pitchFamily="-106" charset="0"/>
                <a:ea typeface="ＭＳ Ｐゴシック" pitchFamily="-106" charset="-128"/>
                <a:cs typeface="Courier New" pitchFamily="-106" charset="0"/>
              </a:rPr>
              <a:t>true</a:t>
            </a:r>
            <a:endParaRPr lang="en-GB" b="1" dirty="0">
              <a:solidFill>
                <a:srgbClr val="0070C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obj.myProp</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51</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obj.myProp</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5</a:t>
            </a:r>
            <a:r>
              <a:rPr lang="en-GB" b="1" dirty="0">
                <a:solidFill>
                  <a:srgbClr val="479B8F"/>
                </a:solidFill>
                <a:latin typeface="Courier New" pitchFamily="-106" charset="0"/>
                <a:ea typeface="ＭＳ Ｐゴシック" pitchFamily="-106" charset="-128"/>
                <a:cs typeface="Courier New" pitchFamily="-106" charset="0"/>
              </a:rPr>
              <a:t>1</a:t>
            </a:r>
          </a:p>
          <a:p>
            <a:pPr eaLnBrk="1" hangingPunct="1"/>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Object.keys</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a:t>
            </a:r>
            <a:r>
              <a:rPr lang="en-GB" b="1" dirty="0" err="1" smtClean="0">
                <a:solidFill>
                  <a:srgbClr val="479B8F"/>
                </a:solidFill>
                <a:latin typeface="Courier New" pitchFamily="-106" charset="0"/>
                <a:ea typeface="ＭＳ Ｐゴシック" pitchFamily="-106" charset="-128"/>
                <a:cs typeface="Courier New" pitchFamily="-106" charset="0"/>
              </a:rPr>
              <a:t>myProp</a:t>
            </a:r>
            <a:r>
              <a:rPr lang="en-GB" b="1" dirty="0" smtClean="0">
                <a:solidFill>
                  <a:srgbClr val="479B8F"/>
                </a:solidFill>
                <a:latin typeface="Courier New" pitchFamily="-106" charset="0"/>
                <a:ea typeface="ＭＳ Ｐゴシック" pitchFamily="-106" charset="-128"/>
                <a:cs typeface="Courier New" pitchFamily="-106" charset="0"/>
              </a:rPr>
              <a:t>"]</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(delete </a:t>
            </a:r>
            <a:r>
              <a:rPr lang="en-GB" b="1" dirty="0" err="1" smtClean="0">
                <a:solidFill>
                  <a:schemeClr val="tx1"/>
                </a:solidFill>
                <a:latin typeface="Courier New" pitchFamily="-106" charset="0"/>
                <a:ea typeface="ＭＳ Ｐゴシック" pitchFamily="-106" charset="-128"/>
                <a:cs typeface="Courier New" pitchFamily="-106" charset="0"/>
              </a:rPr>
              <a:t>obj.myProp</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true</a:t>
            </a: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180976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Data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Example: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Object.defineProperty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myProp</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value: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writable: </a:t>
            </a:r>
            <a:r>
              <a:rPr lang="en-GB" b="1" dirty="0">
                <a:solidFill>
                  <a:srgbClr val="0070C0"/>
                </a:solidFill>
                <a:latin typeface="Courier New" pitchFamily="-106" charset="0"/>
                <a:ea typeface="ＭＳ Ｐゴシック" pitchFamily="-106" charset="-128"/>
                <a:cs typeface="Courier New" pitchFamily="-106" charset="0"/>
              </a:rPr>
              <a:t>false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enumerable: </a:t>
            </a:r>
            <a:r>
              <a:rPr lang="en-GB" b="1" dirty="0">
                <a:solidFill>
                  <a:srgbClr val="0070C0"/>
                </a:solidFill>
                <a:latin typeface="Courier New" pitchFamily="-106" charset="0"/>
                <a:ea typeface="ＭＳ Ｐゴシック" pitchFamily="-106" charset="-128"/>
                <a:cs typeface="Courier New" pitchFamily="-106" charset="0"/>
              </a:rPr>
              <a:t>false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configurable: </a:t>
            </a:r>
            <a:r>
              <a:rPr lang="en-GB" b="1" dirty="0">
                <a:solidFill>
                  <a:srgbClr val="0070C0"/>
                </a:solidFill>
                <a:latin typeface="Courier New" pitchFamily="-106" charset="0"/>
                <a:ea typeface="ＭＳ Ｐゴシック" pitchFamily="-106" charset="-128"/>
                <a:cs typeface="Courier New" pitchFamily="-106" charset="0"/>
              </a:rPr>
              <a:t>false</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obj.myProp</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51</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Didn’t work</a:t>
            </a:r>
            <a:r>
              <a:rPr lang="en-GB" b="1" dirty="0">
                <a:solidFill>
                  <a:srgbClr val="479B8F"/>
                </a:solidFill>
                <a:latin typeface="Courier New" pitchFamily="-106" charset="0"/>
                <a:ea typeface="ＭＳ Ｐゴシック" pitchFamily="-106" charset="-128"/>
                <a:cs typeface="Courier New" pitchFamily="-106" charset="0"/>
              </a:rPr>
              <a:t>. No </a:t>
            </a:r>
            <a:r>
              <a:rPr lang="en-GB" b="1" dirty="0" smtClean="0">
                <a:solidFill>
                  <a:srgbClr val="479B8F"/>
                </a:solidFill>
                <a:latin typeface="Courier New" pitchFamily="-106" charset="0"/>
                <a:ea typeface="ＭＳ Ｐゴシック" pitchFamily="-106" charset="-128"/>
                <a:cs typeface="Courier New" pitchFamily="-106" charset="0"/>
              </a:rPr>
              <a:t>error thrown.</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obj.myProp</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 42</a:t>
            </a:r>
          </a:p>
          <a:p>
            <a:pPr eaLnBrk="1" hangingPunct="1"/>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Object.keys</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(delete </a:t>
            </a:r>
            <a:r>
              <a:rPr lang="en-GB" b="1" dirty="0" err="1" smtClean="0">
                <a:solidFill>
                  <a:schemeClr val="tx1"/>
                </a:solidFill>
                <a:latin typeface="Courier New" pitchFamily="-106" charset="0"/>
                <a:ea typeface="ＭＳ Ｐゴシック" pitchFamily="-106" charset="-128"/>
                <a:cs typeface="Courier New" pitchFamily="-106" charset="0"/>
              </a:rPr>
              <a:t>obj.myProp</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false</a:t>
            </a:r>
          </a:p>
        </p:txBody>
      </p:sp>
    </p:spTree>
    <p:extLst>
      <p:ext uri="{BB962C8B-B14F-4D97-AF65-F5344CB8AC3E}">
        <p14:creationId xmlns:p14="http://schemas.microsoft.com/office/powerpoint/2010/main" val="36333308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Accessor</a:t>
            </a:r>
            <a:r>
              <a:rPr lang="en-US" dirty="0" smtClean="0"/>
              <a:t>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An </a:t>
            </a:r>
            <a:r>
              <a:rPr lang="en-US" dirty="0" err="1" smtClean="0"/>
              <a:t>Accessor</a:t>
            </a:r>
            <a:r>
              <a:rPr lang="en-US" dirty="0" smtClean="0"/>
              <a:t> </a:t>
            </a:r>
            <a:r>
              <a:rPr lang="en-US" dirty="0"/>
              <a:t>Descriptor is a property described by a getter-setter pair of functions</a:t>
            </a:r>
          </a:p>
          <a:p>
            <a:pPr eaLnBrk="1" hangingPunct="1">
              <a:lnSpc>
                <a:spcPct val="90000"/>
              </a:lnSpc>
            </a:pPr>
            <a:endParaRPr lang="en-US" dirty="0" smtClean="0"/>
          </a:p>
          <a:p>
            <a:pPr eaLnBrk="1" hangingPunct="1">
              <a:lnSpc>
                <a:spcPct val="90000"/>
              </a:lnSpc>
            </a:pPr>
            <a:r>
              <a:rPr lang="en-US" dirty="0" smtClean="0"/>
              <a:t>An </a:t>
            </a:r>
            <a:r>
              <a:rPr lang="en-US" dirty="0" err="1" smtClean="0"/>
              <a:t>Accessor</a:t>
            </a:r>
            <a:r>
              <a:rPr lang="en-US" dirty="0" smtClean="0"/>
              <a:t> Descriptor </a:t>
            </a:r>
            <a:r>
              <a:rPr lang="en-US" dirty="0" smtClean="0"/>
              <a:t>is </a:t>
            </a:r>
            <a:r>
              <a:rPr lang="en-US" dirty="0"/>
              <a:t>defined by </a:t>
            </a:r>
            <a:r>
              <a:rPr lang="en-US" dirty="0" smtClean="0"/>
              <a:t>an </a:t>
            </a:r>
            <a:r>
              <a:rPr lang="en-US" dirty="0" smtClean="0"/>
              <a:t>object with the fields described in the next slide…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37428440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Accessor</a:t>
            </a:r>
            <a:r>
              <a:rPr lang="en-US" dirty="0" smtClean="0"/>
              <a:t> Descriptors</a:t>
            </a:r>
            <a:endParaRPr lang="en-US" dirty="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graphicFrame>
        <p:nvGraphicFramePr>
          <p:cNvPr id="7" name="Espace réservé du contenu 4"/>
          <p:cNvGraphicFramePr>
            <a:graphicFrameLocks/>
          </p:cNvGraphicFramePr>
          <p:nvPr>
            <p:extLst>
              <p:ext uri="{D42A27DB-BD31-4B8C-83A1-F6EECF244321}">
                <p14:modId xmlns:p14="http://schemas.microsoft.com/office/powerpoint/2010/main" val="3684451704"/>
              </p:ext>
            </p:extLst>
          </p:nvPr>
        </p:nvGraphicFramePr>
        <p:xfrm>
          <a:off x="323528" y="1345332"/>
          <a:ext cx="8568952" cy="3809940"/>
        </p:xfrm>
        <a:graphic>
          <a:graphicData uri="http://schemas.openxmlformats.org/drawingml/2006/table">
            <a:tbl>
              <a:tblPr firstRow="1" bandRow="1">
                <a:tableStyleId>{5C22544A-7EE6-4342-B048-85BDC9FD1C3A}</a:tableStyleId>
              </a:tblPr>
              <a:tblGrid>
                <a:gridCol w="1682290"/>
                <a:gridCol w="5158470"/>
                <a:gridCol w="1728192"/>
              </a:tblGrid>
              <a:tr h="370795">
                <a:tc>
                  <a:txBody>
                    <a:bodyPr/>
                    <a:lstStyle/>
                    <a:p>
                      <a:pPr algn="ctr"/>
                      <a:r>
                        <a:rPr lang="en-US" sz="2000" noProof="0" smtClean="0"/>
                        <a:t>Field</a:t>
                      </a:r>
                      <a:endParaRPr lang="en-US" sz="2000" noProof="0"/>
                    </a:p>
                  </a:txBody>
                  <a:tcPr marT="45714" marB="45714"/>
                </a:tc>
                <a:tc>
                  <a:txBody>
                    <a:bodyPr/>
                    <a:lstStyle/>
                    <a:p>
                      <a:pPr algn="ctr"/>
                      <a:r>
                        <a:rPr lang="en-US" sz="2000" noProof="0" dirty="0" smtClean="0"/>
                        <a:t>Explanation</a:t>
                      </a:r>
                      <a:endParaRPr lang="en-US" sz="2000" noProof="0" dirty="0"/>
                    </a:p>
                  </a:txBody>
                  <a:tcPr marT="45714" marB="45714"/>
                </a:tc>
                <a:tc>
                  <a:txBody>
                    <a:bodyPr/>
                    <a:lstStyle/>
                    <a:p>
                      <a:pPr algn="ctr"/>
                      <a:r>
                        <a:rPr lang="en-US" sz="2000" noProof="0" dirty="0" smtClean="0"/>
                        <a:t>Default value</a:t>
                      </a:r>
                      <a:endParaRPr lang="en-US" sz="2000" noProof="0" dirty="0"/>
                    </a:p>
                  </a:txBody>
                  <a:tcPr marT="45714" marB="45714"/>
                </a:tc>
              </a:tr>
              <a:tr h="370795">
                <a:tc>
                  <a:txBody>
                    <a:bodyPr/>
                    <a:lstStyle/>
                    <a:p>
                      <a:pPr algn="ctr"/>
                      <a:r>
                        <a:rPr lang="en-US" sz="2000" b="1" i="1" noProof="0" dirty="0" smtClean="0"/>
                        <a:t>get</a:t>
                      </a:r>
                      <a:endParaRPr lang="en-US" sz="2000" b="1" i="1" noProof="0" dirty="0"/>
                    </a:p>
                  </a:txBody>
                  <a:tcPr marT="45714" marB="45714" anchor="ctr"/>
                </a:tc>
                <a:tc>
                  <a:txBody>
                    <a:bodyPr/>
                    <a:lstStyle/>
                    <a:p>
                      <a:r>
                        <a:rPr lang="en-US" sz="2000" noProof="0" dirty="0" smtClean="0"/>
                        <a:t>A function which serves as a getter for the property, or undefined if there is no getter.</a:t>
                      </a:r>
                      <a:endParaRPr lang="en-US" sz="2000" noProof="0" dirty="0"/>
                    </a:p>
                  </a:txBody>
                  <a:tcPr marT="45714" marB="45714" anchor="ctr"/>
                </a:tc>
                <a:tc>
                  <a:txBody>
                    <a:bodyPr/>
                    <a:lstStyle/>
                    <a:p>
                      <a:pPr algn="ctr"/>
                      <a:r>
                        <a:rPr lang="en-US" sz="2000" i="1" noProof="0" dirty="0" smtClean="0"/>
                        <a:t>undefined</a:t>
                      </a:r>
                      <a:endParaRPr lang="en-US" sz="2000" i="1" noProof="0" dirty="0"/>
                    </a:p>
                  </a:txBody>
                  <a:tcPr marT="45714" marB="45714" anchor="ctr"/>
                </a:tc>
              </a:tr>
              <a:tr h="370795">
                <a:tc>
                  <a:txBody>
                    <a:bodyPr/>
                    <a:lstStyle/>
                    <a:p>
                      <a:pPr algn="ctr"/>
                      <a:r>
                        <a:rPr lang="en-US" sz="2000" b="1" i="1" noProof="0" dirty="0" smtClean="0"/>
                        <a:t>set</a:t>
                      </a:r>
                      <a:endParaRPr lang="en-US" sz="2000" b="1" i="1" noProof="0" dirty="0"/>
                    </a:p>
                  </a:txBody>
                  <a:tcPr marT="45714" marB="45714" anchor="ctr"/>
                </a:tc>
                <a:tc>
                  <a:txBody>
                    <a:bodyPr/>
                    <a:lstStyle/>
                    <a:p>
                      <a:r>
                        <a:rPr lang="en-US" sz="2000" noProof="0" dirty="0" smtClean="0"/>
                        <a:t>A function which serves as a setter for the property, or undefined if there is no setter.</a:t>
                      </a:r>
                      <a:endParaRPr lang="en-US" sz="2000" noProof="0" dirty="0"/>
                    </a:p>
                  </a:txBody>
                  <a:tcPr marT="45714" marB="45714" anchor="ctr"/>
                </a:tc>
                <a:tc>
                  <a:txBody>
                    <a:bodyPr/>
                    <a:lstStyle/>
                    <a:p>
                      <a:pPr algn="ctr"/>
                      <a:r>
                        <a:rPr lang="en-US" sz="2000" i="1" noProof="0" dirty="0" smtClean="0"/>
                        <a:t>undefined</a:t>
                      </a:r>
                      <a:endParaRPr lang="en-US" sz="2000" i="1" noProof="0" dirty="0"/>
                    </a:p>
                  </a:txBody>
                  <a:tcPr marT="45714" marB="45714" anchor="ctr"/>
                </a:tc>
              </a:tr>
              <a:tr h="370795">
                <a:tc>
                  <a:txBody>
                    <a:bodyPr/>
                    <a:lstStyle/>
                    <a:p>
                      <a:pPr algn="ctr"/>
                      <a:r>
                        <a:rPr lang="en-US" sz="2000" b="1" i="1" noProof="0" dirty="0" smtClean="0"/>
                        <a:t>configurable</a:t>
                      </a:r>
                      <a:endParaRPr lang="en-US" sz="2000" b="1" i="1" noProof="0" dirty="0"/>
                    </a:p>
                  </a:txBody>
                  <a:tcPr marT="45714" marB="45714" anchor="ctr"/>
                </a:tc>
                <a:tc>
                  <a:txBody>
                    <a:bodyPr/>
                    <a:lstStyle/>
                    <a:p>
                      <a:r>
                        <a:rPr lang="en-US" sz="2000" noProof="0" dirty="0" smtClean="0"/>
                        <a:t>True if and only if the type of this</a:t>
                      </a:r>
                      <a:r>
                        <a:rPr lang="en-US" sz="2000" baseline="0" noProof="0" dirty="0" smtClean="0"/>
                        <a:t> property descriptor may be changed and if the property may be deleted from the corresponding object.</a:t>
                      </a:r>
                      <a:endParaRPr lang="en-US" sz="2000" noProof="0" dirty="0"/>
                    </a:p>
                  </a:txBody>
                  <a:tcPr marT="45714" marB="45714" anchor="ctr"/>
                </a:tc>
                <a:tc>
                  <a:txBody>
                    <a:bodyPr/>
                    <a:lstStyle/>
                    <a:p>
                      <a:pPr algn="ctr"/>
                      <a:r>
                        <a:rPr lang="en-US" sz="2000" i="1" noProof="0" dirty="0" smtClean="0"/>
                        <a:t>false</a:t>
                      </a:r>
                      <a:endParaRPr lang="en-US" sz="2000" i="1" noProof="0" dirty="0"/>
                    </a:p>
                  </a:txBody>
                  <a:tcPr marT="45714" marB="45714" anchor="ctr"/>
                </a:tc>
              </a:tr>
              <a:tr h="370795">
                <a:tc>
                  <a:txBody>
                    <a:bodyPr/>
                    <a:lstStyle/>
                    <a:p>
                      <a:pPr algn="ctr"/>
                      <a:r>
                        <a:rPr lang="en-US" sz="2000" b="1" i="1" noProof="0" dirty="0" smtClean="0"/>
                        <a:t>enumerable</a:t>
                      </a:r>
                      <a:endParaRPr lang="en-US" sz="2000" b="1" i="1" noProof="0" dirty="0"/>
                    </a:p>
                  </a:txBody>
                  <a:tcPr marT="45714" marB="45714" anchor="ctr"/>
                </a:tc>
                <a:tc>
                  <a:txBody>
                    <a:bodyPr/>
                    <a:lstStyle/>
                    <a:p>
                      <a:r>
                        <a:rPr lang="en-US" sz="2000" noProof="0" dirty="0" smtClean="0"/>
                        <a:t>True if and only if this property shows up during enumeration of the properties on the corresponding object.</a:t>
                      </a:r>
                      <a:endParaRPr lang="en-US" sz="2000" noProof="0" dirty="0"/>
                    </a:p>
                  </a:txBody>
                  <a:tcPr marT="45714" marB="45714" anchor="ctr"/>
                </a:tc>
                <a:tc>
                  <a:txBody>
                    <a:bodyPr/>
                    <a:lstStyle/>
                    <a:p>
                      <a:pPr algn="ctr"/>
                      <a:r>
                        <a:rPr lang="en-US" sz="2000" i="1" noProof="0" dirty="0" smtClean="0"/>
                        <a:t>false</a:t>
                      </a:r>
                      <a:endParaRPr lang="en-US" sz="2000" i="1" noProof="0" dirty="0"/>
                    </a:p>
                  </a:txBody>
                  <a:tcPr marT="45714" marB="45714" anchor="ctr"/>
                </a:tc>
              </a:tr>
            </a:tbl>
          </a:graphicData>
        </a:graphic>
      </p:graphicFrame>
    </p:spTree>
    <p:extLst>
      <p:ext uri="{BB962C8B-B14F-4D97-AF65-F5344CB8AC3E}">
        <p14:creationId xmlns:p14="http://schemas.microsoft.com/office/powerpoint/2010/main" val="268621609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a:t>Accessor</a:t>
            </a:r>
            <a:r>
              <a:rPr lang="en-US" dirty="0"/>
              <a:t> Descriptors</a:t>
            </a:r>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Example: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 {}, </a:t>
            </a:r>
            <a:r>
              <a:rPr lang="en-GB" b="1" dirty="0" err="1" smtClean="0">
                <a:solidFill>
                  <a:schemeClr val="tx1"/>
                </a:solidFill>
                <a:latin typeface="Courier New" pitchFamily="-106" charset="0"/>
                <a:ea typeface="ＭＳ Ｐゴシック" pitchFamily="-106" charset="-128"/>
                <a:cs typeface="Courier New" pitchFamily="-106" charset="0"/>
              </a:rPr>
              <a:t>ageValue</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Object.defineProperty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B050"/>
                </a:solidFill>
                <a:latin typeface="Courier New" pitchFamily="1" charset="0"/>
              </a:rPr>
              <a:t>age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get: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ageValue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set: </a:t>
            </a:r>
            <a:r>
              <a:rPr lang="en-GB" b="1" dirty="0" smtClean="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newValue</a:t>
            </a:r>
            <a:r>
              <a:rPr lang="en-GB" b="1" dirty="0" smtClean="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if</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newValue</a:t>
            </a:r>
            <a:r>
              <a:rPr lang="en-GB" b="1" dirty="0" smtClean="0">
                <a:solidFill>
                  <a:srgbClr val="000000"/>
                </a:solidFill>
                <a:latin typeface="Courier New" pitchFamily="-106" charset="0"/>
                <a:ea typeface="ＭＳ Ｐゴシック" pitchFamily="-106" charset="-128"/>
                <a:cs typeface="Courier New" pitchFamily="-106" charset="0"/>
              </a:rPr>
              <a:t> &gt;= </a:t>
            </a:r>
            <a:r>
              <a:rPr lang="en-GB" b="1" dirty="0" smtClean="0">
                <a:solidFill>
                  <a:srgbClr val="FF6600"/>
                </a:solidFill>
                <a:latin typeface="Courier New" pitchFamily="-106" charset="0"/>
                <a:ea typeface="ＭＳ Ｐゴシック" pitchFamily="-106" charset="-128"/>
                <a:cs typeface="Courier New" pitchFamily="-106" charset="0"/>
              </a:rPr>
              <a:t>0</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ageValue</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err="1">
                <a:solidFill>
                  <a:srgbClr val="000000"/>
                </a:solidFill>
                <a:latin typeface="Courier New" pitchFamily="-106" charset="0"/>
                <a:ea typeface="ＭＳ Ｐゴシック" pitchFamily="-106" charset="-128"/>
                <a:cs typeface="Courier New" pitchFamily="-106" charset="0"/>
              </a:rPr>
              <a:t>newValue</a:t>
            </a:r>
            <a:r>
              <a:rPr lang="en-GB" b="1" dirty="0" smtClean="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obj.age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12</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obj.age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12</a:t>
            </a: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obj.age</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-1</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r>
              <a:rPr lang="en-GB" b="1" dirty="0" err="1">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obj.age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12</a:t>
            </a: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78809017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Several ways to create a property…</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Be careful:</a:t>
            </a:r>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251520" y="1705372"/>
            <a:ext cx="8640960" cy="338437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US" b="1" dirty="0" err="1" smtClean="0">
                <a:solidFill>
                  <a:schemeClr val="tx1"/>
                </a:solidFill>
                <a:latin typeface="Courier New" pitchFamily="-106" charset="0"/>
                <a:ea typeface="ＭＳ Ｐゴシック" pitchFamily="-106" charset="-128"/>
                <a:cs typeface="Courier New" pitchFamily="-106" charset="0"/>
              </a:rPr>
              <a:t>obj.prop</a:t>
            </a:r>
            <a:r>
              <a:rPr lang="en-US" b="1" dirty="0" smtClean="0">
                <a:solidFill>
                  <a:schemeClr val="tx1"/>
                </a:solidFill>
                <a:latin typeface="Courier New" pitchFamily="-106" charset="0"/>
                <a:ea typeface="ＭＳ Ｐゴシック" pitchFamily="-106" charset="-128"/>
                <a:cs typeface="Courier New" pitchFamily="-106" charset="0"/>
              </a:rPr>
              <a:t> </a:t>
            </a:r>
            <a:r>
              <a:rPr lang="en-US" b="1" dirty="0">
                <a:solidFill>
                  <a:schemeClr val="tx1"/>
                </a:solidFill>
                <a:latin typeface="Courier New" pitchFamily="-106" charset="0"/>
                <a:ea typeface="ＭＳ Ｐゴシック" pitchFamily="-106" charset="-128"/>
                <a:cs typeface="Courier New" pitchFamily="-106" charset="0"/>
              </a:rPr>
              <a:t>= </a:t>
            </a:r>
            <a:r>
              <a:rPr lang="en-US" b="1" dirty="0">
                <a:solidFill>
                  <a:srgbClr val="FF6600"/>
                </a:solidFill>
                <a:latin typeface="Courier New" pitchFamily="-106" charset="0"/>
                <a:ea typeface="ＭＳ Ｐゴシック" pitchFamily="-106" charset="-128"/>
                <a:cs typeface="Courier New" pitchFamily="-106" charset="0"/>
              </a:rPr>
              <a:t>1</a:t>
            </a:r>
            <a:r>
              <a:rPr lang="en-US"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US" b="1" dirty="0" smtClean="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smtClean="0">
                <a:solidFill>
                  <a:srgbClr val="479B8F"/>
                </a:solidFill>
                <a:latin typeface="Courier New" pitchFamily="-106" charset="0"/>
                <a:ea typeface="ＭＳ Ｐゴシック" pitchFamily="-106" charset="-128"/>
                <a:cs typeface="Courier New" pitchFamily="-106" charset="0"/>
              </a:rPr>
              <a:t>/</a:t>
            </a:r>
            <a:r>
              <a:rPr lang="en-US" b="1" dirty="0">
                <a:solidFill>
                  <a:srgbClr val="479B8F"/>
                </a:solidFill>
                <a:latin typeface="Courier New" pitchFamily="-106" charset="0"/>
                <a:ea typeface="ＭＳ Ｐゴシック" pitchFamily="-106" charset="-128"/>
                <a:cs typeface="Courier New" pitchFamily="-106" charset="0"/>
              </a:rPr>
              <a:t>/ is equivalent </a:t>
            </a:r>
            <a:r>
              <a:rPr lang="en-US" b="1" dirty="0" smtClean="0">
                <a:solidFill>
                  <a:srgbClr val="479B8F"/>
                </a:solidFill>
                <a:latin typeface="Courier New" pitchFamily="-106" charset="0"/>
                <a:ea typeface="ＭＳ Ｐゴシック" pitchFamily="-106" charset="-128"/>
                <a:cs typeface="Courier New" pitchFamily="-106" charset="0"/>
              </a:rPr>
              <a:t>to:</a:t>
            </a:r>
            <a:endParaRPr lang="en-US"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err="1" smtClean="0">
                <a:solidFill>
                  <a:schemeClr val="tx1"/>
                </a:solidFill>
                <a:latin typeface="Courier New" pitchFamily="-106" charset="0"/>
                <a:ea typeface="ＭＳ Ｐゴシック" pitchFamily="-106" charset="-128"/>
                <a:cs typeface="Courier New" pitchFamily="-106" charset="0"/>
              </a:rPr>
              <a:t>Object.defineProperty</a:t>
            </a:r>
            <a:r>
              <a:rPr lang="en-US" b="1" dirty="0">
                <a:solidFill>
                  <a:schemeClr val="tx1"/>
                </a:solidFill>
                <a:latin typeface="Courier New" pitchFamily="-106" charset="0"/>
                <a:ea typeface="ＭＳ Ｐゴシック" pitchFamily="-106" charset="-128"/>
                <a:cs typeface="Courier New" pitchFamily="-106" charset="0"/>
              </a:rPr>
              <a:t>(</a:t>
            </a:r>
            <a:r>
              <a:rPr lang="en-US" b="1" dirty="0" err="1" smtClean="0">
                <a:solidFill>
                  <a:schemeClr val="tx1"/>
                </a:solidFill>
                <a:latin typeface="Courier New" pitchFamily="-106" charset="0"/>
                <a:ea typeface="ＭＳ Ｐゴシック" pitchFamily="-106" charset="-128"/>
                <a:cs typeface="Courier New" pitchFamily="-106" charset="0"/>
              </a:rPr>
              <a:t>obj</a:t>
            </a:r>
            <a:r>
              <a:rPr lang="en-US" b="1" dirty="0" smtClean="0">
                <a:solidFill>
                  <a:schemeClr val="tx1"/>
                </a:solidFill>
                <a:latin typeface="Courier New" pitchFamily="-106" charset="0"/>
                <a:ea typeface="ＭＳ Ｐゴシック" pitchFamily="-106" charset="-128"/>
                <a:cs typeface="Courier New" pitchFamily="-106" charset="0"/>
              </a:rPr>
              <a:t>, </a:t>
            </a:r>
            <a:br>
              <a:rPr lang="en-US" b="1" dirty="0" smtClean="0">
                <a:solidFill>
                  <a:schemeClr val="tx1"/>
                </a:solidFill>
                <a:latin typeface="Courier New" pitchFamily="-106" charset="0"/>
                <a:ea typeface="ＭＳ Ｐゴシック" pitchFamily="-106" charset="-128"/>
                <a:cs typeface="Courier New" pitchFamily="-106" charset="0"/>
              </a:rPr>
            </a:br>
            <a:r>
              <a:rPr lang="en-US" b="1" dirty="0" smtClean="0">
                <a:solidFill>
                  <a:schemeClr val="tx1"/>
                </a:solidFill>
                <a:latin typeface="Courier New" pitchFamily="-106" charset="0"/>
                <a:ea typeface="ＭＳ Ｐゴシック" pitchFamily="-106" charset="-128"/>
                <a:cs typeface="Courier New" pitchFamily="-106" charset="0"/>
              </a:rPr>
              <a:t>"</a:t>
            </a:r>
            <a:r>
              <a:rPr lang="en-US" b="1" dirty="0" smtClean="0">
                <a:solidFill>
                  <a:srgbClr val="00B050"/>
                </a:solidFill>
                <a:latin typeface="Courier New" pitchFamily="1" charset="0"/>
              </a:rPr>
              <a:t>prop</a:t>
            </a:r>
            <a:r>
              <a:rPr lang="en-US"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US" b="1" dirty="0">
                <a:solidFill>
                  <a:schemeClr val="tx1"/>
                </a:solidFill>
                <a:latin typeface="Courier New" pitchFamily="-106" charset="0"/>
                <a:ea typeface="ＭＳ Ｐゴシック" pitchFamily="-106" charset="-128"/>
                <a:cs typeface="Courier New" pitchFamily="-106" charset="0"/>
              </a:rPr>
              <a:t>	</a:t>
            </a:r>
            <a:r>
              <a:rPr lang="en-US" b="1" dirty="0" smtClean="0">
                <a:solidFill>
                  <a:schemeClr val="tx1"/>
                </a:solidFill>
                <a:latin typeface="Courier New" pitchFamily="-106" charset="0"/>
                <a:ea typeface="ＭＳ Ｐゴシック" pitchFamily="-106" charset="-128"/>
                <a:cs typeface="Courier New" pitchFamily="-106" charset="0"/>
              </a:rPr>
              <a:t>value </a:t>
            </a:r>
            <a:r>
              <a:rPr lang="en-US" b="1" dirty="0">
                <a:solidFill>
                  <a:schemeClr val="tx1"/>
                </a:solidFill>
                <a:latin typeface="Courier New" pitchFamily="-106" charset="0"/>
                <a:ea typeface="ＭＳ Ｐゴシック" pitchFamily="-106" charset="-128"/>
                <a:cs typeface="Courier New" pitchFamily="-106" charset="0"/>
              </a:rPr>
              <a:t>: </a:t>
            </a:r>
            <a:r>
              <a:rPr lang="en-US" b="1" dirty="0">
                <a:solidFill>
                  <a:srgbClr val="FF6600"/>
                </a:solidFill>
                <a:latin typeface="Courier New" pitchFamily="-106" charset="0"/>
                <a:ea typeface="ＭＳ Ｐゴシック" pitchFamily="-106" charset="-128"/>
                <a:cs typeface="Courier New" pitchFamily="-106" charset="0"/>
              </a:rPr>
              <a:t>1</a:t>
            </a:r>
            <a:r>
              <a:rPr lang="en-US"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smtClean="0">
                <a:solidFill>
                  <a:schemeClr val="tx1"/>
                </a:solidFill>
                <a:latin typeface="Courier New" pitchFamily="-106" charset="0"/>
                <a:ea typeface="ＭＳ Ｐゴシック" pitchFamily="-106" charset="-128"/>
                <a:cs typeface="Courier New" pitchFamily="-106" charset="0"/>
              </a:rPr>
              <a:t>	writable </a:t>
            </a:r>
            <a:r>
              <a:rPr lang="en-US" b="1" dirty="0">
                <a:solidFill>
                  <a:schemeClr val="tx1"/>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true</a:t>
            </a:r>
            <a:r>
              <a:rPr lang="en-US"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smtClean="0">
                <a:solidFill>
                  <a:schemeClr val="tx1"/>
                </a:solidFill>
                <a:latin typeface="Courier New" pitchFamily="-106" charset="0"/>
                <a:ea typeface="ＭＳ Ｐゴシック" pitchFamily="-106" charset="-128"/>
                <a:cs typeface="Courier New" pitchFamily="-106" charset="0"/>
              </a:rPr>
              <a:t>	configurable </a:t>
            </a:r>
            <a:r>
              <a:rPr lang="en-US" b="1" dirty="0">
                <a:solidFill>
                  <a:schemeClr val="tx1"/>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true</a:t>
            </a:r>
            <a:r>
              <a:rPr lang="en-US"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smtClean="0">
                <a:solidFill>
                  <a:schemeClr val="tx1"/>
                </a:solidFill>
                <a:latin typeface="Courier New" pitchFamily="-106" charset="0"/>
                <a:ea typeface="ＭＳ Ｐゴシック" pitchFamily="-106" charset="-128"/>
                <a:cs typeface="Courier New" pitchFamily="-106" charset="0"/>
              </a:rPr>
              <a:t>	enumerable </a:t>
            </a:r>
            <a:r>
              <a:rPr lang="en-US" b="1" dirty="0">
                <a:solidFill>
                  <a:schemeClr val="tx1"/>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true</a:t>
            </a:r>
          </a:p>
          <a:p>
            <a:pPr eaLnBrk="1" hangingPunct="1">
              <a:buFont typeface="Wingdings" pitchFamily="1" charset="2"/>
              <a:buNone/>
            </a:pPr>
            <a:r>
              <a:rPr lang="en-US" b="1" dirty="0" smtClean="0">
                <a:solidFill>
                  <a:schemeClr val="tx1"/>
                </a:solidFill>
                <a:latin typeface="Courier New" pitchFamily="-106" charset="0"/>
                <a:ea typeface="ＭＳ Ｐゴシック" pitchFamily="-106" charset="-128"/>
                <a:cs typeface="Courier New" pitchFamily="-106" charset="0"/>
              </a:rPr>
              <a:t>}</a:t>
            </a:r>
            <a:r>
              <a:rPr lang="en-US" b="1" dirty="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
        <p:nvSpPr>
          <p:cNvPr id="5" name="ZoneTexte 4"/>
          <p:cNvSpPr txBox="1"/>
          <p:nvPr/>
        </p:nvSpPr>
        <p:spPr>
          <a:xfrm>
            <a:off x="4716016" y="1849388"/>
            <a:ext cx="4032448" cy="3416320"/>
          </a:xfrm>
          <a:prstGeom prst="rect">
            <a:avLst/>
          </a:prstGeom>
          <a:noFill/>
        </p:spPr>
        <p:txBody>
          <a:bodyPr wrap="square" rtlCol="0">
            <a:spAutoFit/>
          </a:bodyPr>
          <a:lstStyle/>
          <a:p>
            <a:pPr eaLnBrk="1" hangingPunct="1">
              <a:buFont typeface="Wingdings" pitchFamily="1" charset="2"/>
              <a:buNone/>
            </a:pPr>
            <a:r>
              <a:rPr lang="en-US" b="1" dirty="0" err="1">
                <a:latin typeface="Courier New" pitchFamily="-106" charset="0"/>
                <a:ea typeface="ＭＳ Ｐゴシック" pitchFamily="-106" charset="-128"/>
                <a:cs typeface="Courier New" pitchFamily="-106" charset="0"/>
              </a:rPr>
              <a:t>Object.defineProperty</a:t>
            </a:r>
            <a:r>
              <a:rPr lang="en-US" b="1" dirty="0">
                <a:latin typeface="Courier New" pitchFamily="-106" charset="0"/>
                <a:ea typeface="ＭＳ Ｐゴシック" pitchFamily="-106" charset="-128"/>
                <a:cs typeface="Courier New" pitchFamily="-106" charset="0"/>
              </a:rPr>
              <a:t>(</a:t>
            </a:r>
            <a:r>
              <a:rPr lang="en-US" b="1" dirty="0" err="1">
                <a:latin typeface="Courier New" pitchFamily="-106" charset="0"/>
                <a:ea typeface="ＭＳ Ｐゴシック" pitchFamily="-106" charset="-128"/>
                <a:cs typeface="Courier New" pitchFamily="-106" charset="0"/>
              </a:rPr>
              <a:t>obj</a:t>
            </a:r>
            <a:r>
              <a:rPr lang="en-US" b="1" dirty="0">
                <a:latin typeface="Courier New" pitchFamily="-106" charset="0"/>
                <a:ea typeface="ＭＳ Ｐゴシック" pitchFamily="-106" charset="-128"/>
                <a:cs typeface="Courier New" pitchFamily="-106" charset="0"/>
              </a:rPr>
              <a:t>, "</a:t>
            </a:r>
            <a:r>
              <a:rPr lang="en-US" b="1" dirty="0">
                <a:solidFill>
                  <a:srgbClr val="00B050"/>
                </a:solidFill>
                <a:latin typeface="Courier New" pitchFamily="1" charset="0"/>
              </a:rPr>
              <a:t>prop</a:t>
            </a:r>
            <a:r>
              <a:rPr lang="en-US" b="1" dirty="0">
                <a:latin typeface="Courier New" pitchFamily="-106" charset="0"/>
                <a:ea typeface="ＭＳ Ｐゴシック" pitchFamily="-106" charset="-128"/>
                <a:cs typeface="Courier New" pitchFamily="-106" charset="0"/>
              </a:rPr>
              <a:t>", { value : </a:t>
            </a:r>
            <a:r>
              <a:rPr lang="en-US" b="1" dirty="0">
                <a:solidFill>
                  <a:srgbClr val="FF6600"/>
                </a:solidFill>
                <a:latin typeface="Courier New" pitchFamily="-106" charset="0"/>
                <a:ea typeface="ＭＳ Ｐゴシック" pitchFamily="-106" charset="-128"/>
                <a:cs typeface="Courier New" pitchFamily="-106" charset="0"/>
              </a:rPr>
              <a:t>1 </a:t>
            </a:r>
            <a:r>
              <a:rPr lang="en-US" b="1" dirty="0">
                <a:latin typeface="Courier New" pitchFamily="-106" charset="0"/>
                <a:ea typeface="ＭＳ Ｐゴシック" pitchFamily="-106" charset="-128"/>
                <a:cs typeface="Courier New" pitchFamily="-106" charset="0"/>
              </a:rPr>
              <a:t>});</a:t>
            </a:r>
            <a:endParaRPr lang="en-GB" b="1" dirty="0">
              <a:latin typeface="Courier New" pitchFamily="-106" charset="0"/>
              <a:ea typeface="ＭＳ Ｐゴシック" pitchFamily="-106" charset="-128"/>
              <a:cs typeface="Courier New" pitchFamily="-106" charset="0"/>
            </a:endParaRPr>
          </a:p>
          <a:p>
            <a:pPr eaLnBrk="1" hangingPunct="1">
              <a:buFont typeface="Wingdings" pitchFamily="1" charset="2"/>
              <a:buNone/>
            </a:pPr>
            <a:endParaRPr lang="en-US"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479B8F"/>
                </a:solidFill>
                <a:latin typeface="Courier New" pitchFamily="-106" charset="0"/>
                <a:ea typeface="ＭＳ Ｐゴシック" pitchFamily="-106" charset="-128"/>
                <a:cs typeface="Courier New" pitchFamily="-106" charset="0"/>
              </a:rPr>
              <a:t>// is equivalent </a:t>
            </a:r>
            <a:r>
              <a:rPr lang="en-US" b="1" dirty="0" smtClean="0">
                <a:solidFill>
                  <a:srgbClr val="479B8F"/>
                </a:solidFill>
                <a:latin typeface="Courier New" pitchFamily="-106" charset="0"/>
                <a:ea typeface="ＭＳ Ｐゴシック" pitchFamily="-106" charset="-128"/>
                <a:cs typeface="Courier New" pitchFamily="-106" charset="0"/>
              </a:rPr>
              <a:t>to:</a:t>
            </a:r>
            <a:endParaRPr lang="en-US" b="1" dirty="0">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err="1">
                <a:latin typeface="Courier New" pitchFamily="-106" charset="0"/>
                <a:ea typeface="ＭＳ Ｐゴシック" pitchFamily="-106" charset="-128"/>
                <a:cs typeface="Courier New" pitchFamily="-106" charset="0"/>
              </a:rPr>
              <a:t>Object.defineProperty</a:t>
            </a:r>
            <a:r>
              <a:rPr lang="en-US" b="1" dirty="0">
                <a:latin typeface="Courier New" pitchFamily="-106" charset="0"/>
                <a:ea typeface="ＭＳ Ｐゴシック" pitchFamily="-106" charset="-128"/>
                <a:cs typeface="Courier New" pitchFamily="-106" charset="0"/>
              </a:rPr>
              <a:t>(</a:t>
            </a:r>
            <a:r>
              <a:rPr lang="en-US" b="1" dirty="0" err="1">
                <a:latin typeface="Courier New" pitchFamily="-106" charset="0"/>
                <a:ea typeface="ＭＳ Ｐゴシック" pitchFamily="-106" charset="-128"/>
                <a:cs typeface="Courier New" pitchFamily="-106" charset="0"/>
              </a:rPr>
              <a:t>obj</a:t>
            </a:r>
            <a:r>
              <a:rPr lang="en-US" b="1" dirty="0">
                <a:latin typeface="Courier New" pitchFamily="-106" charset="0"/>
                <a:ea typeface="ＭＳ Ｐゴシック" pitchFamily="-106" charset="-128"/>
                <a:cs typeface="Courier New" pitchFamily="-106" charset="0"/>
              </a:rPr>
              <a:t>, "</a:t>
            </a:r>
            <a:r>
              <a:rPr lang="en-US" b="1" dirty="0">
                <a:solidFill>
                  <a:srgbClr val="00B050"/>
                </a:solidFill>
                <a:latin typeface="Courier New" pitchFamily="1" charset="0"/>
              </a:rPr>
              <a:t>prop</a:t>
            </a:r>
            <a:r>
              <a:rPr lang="en-US" b="1" dirty="0">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US" b="1" dirty="0">
                <a:latin typeface="Courier New" pitchFamily="-106" charset="0"/>
                <a:ea typeface="ＭＳ Ｐゴシック" pitchFamily="-106" charset="-128"/>
                <a:cs typeface="Courier New" pitchFamily="-106" charset="0"/>
              </a:rPr>
              <a:t>	value : </a:t>
            </a:r>
            <a:r>
              <a:rPr lang="en-US" b="1" dirty="0">
                <a:solidFill>
                  <a:srgbClr val="FF6600"/>
                </a:solidFill>
                <a:latin typeface="Courier New" pitchFamily="-106" charset="0"/>
                <a:ea typeface="ＭＳ Ｐゴシック" pitchFamily="-106" charset="-128"/>
                <a:cs typeface="Courier New" pitchFamily="-106" charset="0"/>
              </a:rPr>
              <a:t>1</a:t>
            </a:r>
            <a:r>
              <a:rPr lang="en-US" b="1" dirty="0">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a:latin typeface="Courier New" pitchFamily="-106" charset="0"/>
                <a:ea typeface="ＭＳ Ｐゴシック" pitchFamily="-106" charset="-128"/>
                <a:cs typeface="Courier New" pitchFamily="-106" charset="0"/>
              </a:rPr>
              <a:t>	writable : </a:t>
            </a:r>
            <a:r>
              <a:rPr lang="en-US" b="1" dirty="0">
                <a:solidFill>
                  <a:srgbClr val="0070C0"/>
                </a:solidFill>
                <a:latin typeface="Courier New" pitchFamily="-106" charset="0"/>
                <a:ea typeface="ＭＳ Ｐゴシック" pitchFamily="-106" charset="-128"/>
                <a:cs typeface="Courier New" pitchFamily="-106" charset="0"/>
              </a:rPr>
              <a:t>false</a:t>
            </a:r>
            <a:r>
              <a:rPr lang="en-US" b="1" dirty="0">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a:latin typeface="Courier New" pitchFamily="-106" charset="0"/>
                <a:ea typeface="ＭＳ Ｐゴシック" pitchFamily="-106" charset="-128"/>
                <a:cs typeface="Courier New" pitchFamily="-106" charset="0"/>
              </a:rPr>
              <a:t>	configurable : </a:t>
            </a:r>
            <a:r>
              <a:rPr lang="en-US" b="1" dirty="0">
                <a:solidFill>
                  <a:srgbClr val="0070C0"/>
                </a:solidFill>
                <a:latin typeface="Courier New" pitchFamily="-106" charset="0"/>
                <a:ea typeface="ＭＳ Ｐゴシック" pitchFamily="-106" charset="-128"/>
                <a:cs typeface="Courier New" pitchFamily="-106" charset="0"/>
              </a:rPr>
              <a:t>false</a:t>
            </a:r>
            <a:r>
              <a:rPr lang="en-US" b="1" dirty="0">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a:latin typeface="Courier New" pitchFamily="-106" charset="0"/>
                <a:ea typeface="ＭＳ Ｐゴシック" pitchFamily="-106" charset="-128"/>
                <a:cs typeface="Courier New" pitchFamily="-106" charset="0"/>
              </a:rPr>
              <a:t>	enumerable : </a:t>
            </a:r>
            <a:r>
              <a:rPr lang="en-US" b="1" dirty="0">
                <a:solidFill>
                  <a:srgbClr val="0070C0"/>
                </a:solidFill>
                <a:latin typeface="Courier New" pitchFamily="-106" charset="0"/>
                <a:ea typeface="ＭＳ Ｐゴシック" pitchFamily="-106" charset="-128"/>
                <a:cs typeface="Courier New" pitchFamily="-106" charset="0"/>
              </a:rPr>
              <a:t>false</a:t>
            </a:r>
          </a:p>
          <a:p>
            <a:pPr eaLnBrk="1" hangingPunct="1">
              <a:buFont typeface="Wingdings" pitchFamily="1" charset="2"/>
              <a:buNone/>
            </a:pPr>
            <a:r>
              <a:rPr lang="en-US" b="1" dirty="0">
                <a:latin typeface="Courier New" pitchFamily="-106" charset="0"/>
                <a:ea typeface="ＭＳ Ｐゴシック" pitchFamily="-106" charset="-128"/>
                <a:cs typeface="Courier New" pitchFamily="-106" charset="0"/>
              </a:rPr>
              <a:t>});</a:t>
            </a:r>
            <a:endParaRPr lang="en-GB" b="1" dirty="0">
              <a:latin typeface="Courier New" pitchFamily="-106" charset="0"/>
              <a:ea typeface="ＭＳ Ｐゴシック" pitchFamily="-106" charset="-128"/>
              <a:cs typeface="Courier New" pitchFamily="-106" charset="0"/>
            </a:endParaRPr>
          </a:p>
          <a:p>
            <a:endParaRPr lang="fr-FR" dirty="0"/>
          </a:p>
        </p:txBody>
      </p:sp>
      <p:cxnSp>
        <p:nvCxnSpPr>
          <p:cNvPr id="10" name="Connecteur droit 9"/>
          <p:cNvCxnSpPr/>
          <p:nvPr/>
        </p:nvCxnSpPr>
        <p:spPr>
          <a:xfrm>
            <a:off x="4427984" y="1705372"/>
            <a:ext cx="0" cy="3384376"/>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89952159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Retrieve a Property Descriptor</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To retrieve a property descriptor for an own property:</a:t>
            </a:r>
          </a:p>
          <a:p>
            <a:pPr lvl="1" eaLnBrk="1" hangingPunct="1">
              <a:lnSpc>
                <a:spcPct val="90000"/>
              </a:lnSpc>
            </a:pPr>
            <a:r>
              <a:rPr lang="en-US" dirty="0" smtClean="0"/>
              <a:t>You can use </a:t>
            </a:r>
            <a:r>
              <a:rPr lang="en-US" i="1" dirty="0" err="1" smtClean="0"/>
              <a:t>Object.getOwnPropertyDescriptor</a:t>
            </a:r>
            <a:r>
              <a:rPr lang="en-US" i="1" dirty="0" smtClean="0"/>
              <a:t>(…)</a:t>
            </a:r>
            <a:endParaRPr lang="en-US" dirty="0" smtClean="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857500"/>
            <a:ext cx="8785225" cy="208823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 {};</a:t>
            </a:r>
          </a:p>
          <a:p>
            <a:pPr eaLnBrk="1" hangingPunct="1"/>
            <a:r>
              <a:rPr lang="en-US" b="1" dirty="0" err="1">
                <a:solidFill>
                  <a:schemeClr val="tx1"/>
                </a:solidFill>
                <a:latin typeface="Courier New" pitchFamily="-106" charset="0"/>
                <a:ea typeface="ＭＳ Ｐゴシック" pitchFamily="-106" charset="-128"/>
                <a:cs typeface="Courier New" pitchFamily="-106" charset="0"/>
              </a:rPr>
              <a:t>Object.defineProperty</a:t>
            </a:r>
            <a:r>
              <a:rPr lang="en-US" b="1" dirty="0">
                <a:solidFill>
                  <a:schemeClr val="tx1"/>
                </a:solidFill>
                <a:latin typeface="Courier New" pitchFamily="-106" charset="0"/>
                <a:ea typeface="ＭＳ Ｐゴシック" pitchFamily="-106" charset="-128"/>
                <a:cs typeface="Courier New" pitchFamily="-106" charset="0"/>
              </a:rPr>
              <a:t>(</a:t>
            </a:r>
            <a:r>
              <a:rPr lang="en-US" b="1" dirty="0" err="1">
                <a:solidFill>
                  <a:schemeClr val="tx1"/>
                </a:solidFill>
                <a:latin typeface="Courier New" pitchFamily="-106" charset="0"/>
                <a:ea typeface="ＭＳ Ｐゴシック" pitchFamily="-106" charset="-128"/>
                <a:cs typeface="Courier New" pitchFamily="-106" charset="0"/>
              </a:rPr>
              <a:t>obj</a:t>
            </a:r>
            <a:r>
              <a:rPr lang="en-US" b="1" dirty="0">
                <a:solidFill>
                  <a:schemeClr val="tx1"/>
                </a:solidFill>
                <a:latin typeface="Courier New" pitchFamily="-106" charset="0"/>
                <a:ea typeface="ＭＳ Ｐゴシック" pitchFamily="-106" charset="-128"/>
                <a:cs typeface="Courier New" pitchFamily="-106" charset="0"/>
              </a:rPr>
              <a:t>, </a:t>
            </a:r>
            <a:r>
              <a:rPr lang="en-US" b="1" dirty="0" smtClean="0">
                <a:solidFill>
                  <a:schemeClr val="tx1"/>
                </a:solidFill>
                <a:latin typeface="Courier New" pitchFamily="-106" charset="0"/>
                <a:ea typeface="ＭＳ Ｐゴシック" pitchFamily="-106" charset="-128"/>
                <a:cs typeface="Courier New" pitchFamily="-106" charset="0"/>
              </a:rPr>
              <a:t>"</a:t>
            </a:r>
            <a:r>
              <a:rPr lang="en-US" b="1" dirty="0" err="1">
                <a:solidFill>
                  <a:srgbClr val="00B050"/>
                </a:solidFill>
                <a:latin typeface="Courier New" pitchFamily="1" charset="0"/>
              </a:rPr>
              <a:t>myProp</a:t>
            </a:r>
            <a:r>
              <a:rPr lang="en-US" b="1" dirty="0">
                <a:solidFill>
                  <a:schemeClr val="tx1"/>
                </a:solidFill>
                <a:latin typeface="Courier New" pitchFamily="-106" charset="0"/>
                <a:ea typeface="ＭＳ Ｐゴシック" pitchFamily="-106" charset="-128"/>
                <a:cs typeface="Courier New" pitchFamily="-106" charset="0"/>
              </a:rPr>
              <a:t>", { value : </a:t>
            </a:r>
            <a:r>
              <a:rPr lang="en-US" b="1" dirty="0">
                <a:solidFill>
                  <a:srgbClr val="FF6600"/>
                </a:solidFill>
                <a:latin typeface="Courier New" pitchFamily="-106" charset="0"/>
                <a:ea typeface="ＭＳ Ｐゴシック" pitchFamily="-106" charset="-128"/>
                <a:cs typeface="Courier New" pitchFamily="-106" charset="0"/>
              </a:rPr>
              <a:t>1 </a:t>
            </a:r>
            <a:r>
              <a:rPr lang="en-US" b="1" dirty="0">
                <a:solidFill>
                  <a:schemeClr val="tx1"/>
                </a:solidFill>
                <a:latin typeface="Courier New" pitchFamily="-106" charset="0"/>
                <a:ea typeface="ＭＳ Ｐゴシック" pitchFamily="-106" charset="-128"/>
                <a:cs typeface="Courier New" pitchFamily="-106" charset="0"/>
              </a:rPr>
              <a:t>})</a:t>
            </a:r>
            <a:r>
              <a:rPr lang="en-US" b="1" dirty="0" smtClean="0">
                <a:solidFill>
                  <a:schemeClr val="tx1"/>
                </a:solidFill>
                <a:latin typeface="Courier New" pitchFamily="-106" charset="0"/>
                <a:ea typeface="ＭＳ Ｐゴシック" pitchFamily="-106" charset="-128"/>
                <a:cs typeface="Courier New" pitchFamily="-106" charset="0"/>
              </a:rPr>
              <a:t>;</a:t>
            </a:r>
          </a:p>
          <a:p>
            <a:pPr eaLnBrk="1" hangingPunct="1"/>
            <a:endParaRPr lang="en-US" b="1" dirty="0">
              <a:solidFill>
                <a:schemeClr val="tx1"/>
              </a:solidFill>
              <a:latin typeface="Courier New" pitchFamily="-106" charset="0"/>
              <a:ea typeface="ＭＳ Ｐゴシック" pitchFamily="-106" charset="-128"/>
              <a:cs typeface="Courier New" pitchFamily="-106" charset="0"/>
            </a:endParaRPr>
          </a:p>
          <a:p>
            <a:pPr eaLnBrk="1" hangingPunct="1"/>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desc</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Object.getOwnPropertyDescriptor</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myProp</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30249665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Define several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Another useful method is :</a:t>
            </a:r>
          </a:p>
          <a:p>
            <a:pPr marL="0" indent="0" algn="ctr" eaLnBrk="1" hangingPunct="1">
              <a:lnSpc>
                <a:spcPct val="90000"/>
              </a:lnSpc>
              <a:buNone/>
            </a:pPr>
            <a:r>
              <a:rPr lang="en-US" i="1" dirty="0" err="1" smtClean="0"/>
              <a:t>Object.defineProperties</a:t>
            </a:r>
            <a:r>
              <a:rPr lang="en-US" i="1" dirty="0" smtClean="0"/>
              <a:t>(…)</a:t>
            </a:r>
          </a:p>
          <a:p>
            <a:pPr marL="0" indent="0" algn="ctr" eaLnBrk="1" hangingPunct="1">
              <a:lnSpc>
                <a:spcPct val="90000"/>
              </a:lnSpc>
              <a:buNone/>
            </a:pPr>
            <a:endParaRPr lang="en-US" i="1" dirty="0"/>
          </a:p>
          <a:p>
            <a:pPr eaLnBrk="1" hangingPunct="1">
              <a:lnSpc>
                <a:spcPct val="90000"/>
              </a:lnSpc>
            </a:pPr>
            <a:r>
              <a:rPr lang="en-US" dirty="0" smtClean="0"/>
              <a:t>Allows you </a:t>
            </a:r>
            <a:r>
              <a:rPr lang="en-US" dirty="0"/>
              <a:t>to </a:t>
            </a:r>
            <a:r>
              <a:rPr lang="en-US" dirty="0" smtClean="0"/>
              <a:t>define or modify several properties at once</a:t>
            </a:r>
          </a:p>
          <a:p>
            <a:pPr eaLnBrk="1" hangingPunct="1">
              <a:lnSpc>
                <a:spcPct val="90000"/>
              </a:lnSpc>
            </a:pPr>
            <a:endParaRPr lang="en-US" dirty="0"/>
          </a:p>
          <a:p>
            <a:pPr eaLnBrk="1" hangingPunct="1">
              <a:lnSpc>
                <a:spcPct val="90000"/>
              </a:lnSpc>
            </a:pPr>
            <a:r>
              <a:rPr lang="en-US" dirty="0" smtClean="0"/>
              <a:t>Very useful to define an object structure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69151976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Define several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Example :</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497460"/>
            <a:ext cx="8785225" cy="187220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jack = </a:t>
            </a:r>
            <a:r>
              <a:rPr lang="en-GB" b="1" dirty="0" err="1" smtClean="0">
                <a:solidFill>
                  <a:schemeClr val="tx1"/>
                </a:solidFill>
                <a:latin typeface="Courier New" pitchFamily="-106" charset="0"/>
                <a:ea typeface="ＭＳ Ｐゴシック" pitchFamily="-106" charset="-128"/>
                <a:cs typeface="Courier New" pitchFamily="-106" charset="0"/>
              </a:rPr>
              <a:t>Object.defineProperties</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 value: "</a:t>
            </a:r>
            <a:r>
              <a:rPr lang="en-GB" b="1" dirty="0">
                <a:solidFill>
                  <a:srgbClr val="00B050"/>
                </a:solidFill>
                <a:latin typeface="Courier New" pitchFamily="1" charset="0"/>
              </a:rPr>
              <a:t>Jack</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 { value: "</a:t>
            </a:r>
            <a:r>
              <a:rPr lang="en-GB" b="1" dirty="0" err="1">
                <a:solidFill>
                  <a:srgbClr val="00B050"/>
                </a:solidFill>
                <a:latin typeface="Courier New" pitchFamily="1" charset="0"/>
              </a:rPr>
              <a:t>Harkness</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age: { value: </a:t>
            </a:r>
            <a:r>
              <a:rPr lang="en-GB" b="1" dirty="0" smtClean="0">
                <a:solidFill>
                  <a:srgbClr val="FF6600"/>
                </a:solidFill>
                <a:latin typeface="Courier New" pitchFamily="-106" charset="0"/>
                <a:ea typeface="ＭＳ Ｐゴシック" pitchFamily="-106" charset="-128"/>
                <a:cs typeface="Courier New" pitchFamily="-106" charset="0"/>
              </a:rPr>
              <a:t>45</a:t>
            </a:r>
            <a:r>
              <a:rPr lang="en-GB" b="1" dirty="0" smtClean="0">
                <a:solidFill>
                  <a:schemeClr val="tx1"/>
                </a:solidFill>
                <a:latin typeface="Courier New" pitchFamily="-106" charset="0"/>
                <a:ea typeface="ＭＳ Ｐゴシック" pitchFamily="-106" charset="-128"/>
                <a:cs typeface="Courier New" pitchFamily="-106" charset="0"/>
              </a:rPr>
              <a:t>, writable: </a:t>
            </a:r>
            <a:r>
              <a:rPr lang="en-GB" b="1" dirty="0">
                <a:solidFill>
                  <a:srgbClr val="0070C0"/>
                </a:solidFill>
                <a:latin typeface="Courier New" pitchFamily="-106" charset="0"/>
                <a:ea typeface="ＭＳ Ｐゴシック" pitchFamily="-106" charset="-128"/>
                <a:cs typeface="Courier New" pitchFamily="-106" charset="0"/>
              </a:rPr>
              <a:t>true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355755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JavaScript </a:t>
            </a:r>
            <a:r>
              <a:rPr lang="fr-FR" dirty="0" err="1" smtClean="0"/>
              <a:t>Everywhere</a:t>
            </a:r>
            <a:endParaRPr lang="fr-FR" dirty="0"/>
          </a:p>
        </p:txBody>
      </p:sp>
      <p:sp>
        <p:nvSpPr>
          <p:cNvPr id="4" name="Espace réservé du contenu 3"/>
          <p:cNvSpPr>
            <a:spLocks noGrp="1"/>
          </p:cNvSpPr>
          <p:nvPr>
            <p:ph sz="quarter" idx="13"/>
          </p:nvPr>
        </p:nvSpPr>
        <p:spPr/>
        <p:txBody>
          <a:bodyPr/>
          <a:lstStyle/>
          <a:p>
            <a:pPr lvl="0"/>
            <a:r>
              <a:rPr lang="en-US" dirty="0" smtClean="0"/>
              <a:t>Reminders</a:t>
            </a:r>
            <a:endParaRPr lang="en-US" dirty="0">
              <a:ea typeface="ＭＳ Ｐゴシック" pitchFamily="34" charset="-128"/>
            </a:endParaRPr>
          </a:p>
        </p:txBody>
      </p:sp>
      <p:pic>
        <p:nvPicPr>
          <p:cNvPr id="9"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p:cNvPicPr>
            <a:picLocks noChangeAspect="1"/>
          </p:cNvPicPr>
          <p:nvPr/>
        </p:nvPicPr>
        <p:blipFill>
          <a:blip r:embed="rId3"/>
          <a:stretch>
            <a:fillRect/>
          </a:stretch>
        </p:blipFill>
        <p:spPr>
          <a:xfrm>
            <a:off x="1008112" y="1178679"/>
            <a:ext cx="7164288" cy="4343117"/>
          </a:xfrm>
          <a:prstGeom prst="rect">
            <a:avLst/>
          </a:prstGeom>
        </p:spPr>
      </p:pic>
    </p:spTree>
    <p:extLst>
      <p:ext uri="{BB962C8B-B14F-4D97-AF65-F5344CB8AC3E}">
        <p14:creationId xmlns:p14="http://schemas.microsoft.com/office/powerpoint/2010/main" val="1027944175"/>
      </p:ext>
    </p:extLst>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Define several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Example :</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353444"/>
            <a:ext cx="8785225" cy="266429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Person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 age)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Object.defineProperties</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70C0"/>
                </a:solidFill>
                <a:latin typeface="Courier New" pitchFamily="-106" charset="0"/>
                <a:ea typeface="ＭＳ Ｐゴシック" pitchFamily="-106" charset="-128"/>
                <a:cs typeface="Courier New" pitchFamily="-106" charset="0"/>
              </a:rPr>
              <a:t>this</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 value: </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value: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age: </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value: age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jack = </a:t>
            </a:r>
            <a:r>
              <a:rPr lang="en-GB" b="1" dirty="0">
                <a:solidFill>
                  <a:srgbClr val="0070C0"/>
                </a:solidFill>
                <a:latin typeface="Courier New" pitchFamily="-106" charset="0"/>
                <a:ea typeface="ＭＳ Ｐゴシック" pitchFamily="-106" charset="-128"/>
                <a:cs typeface="Courier New" pitchFamily="-106" charset="0"/>
              </a:rPr>
              <a:t>new</a:t>
            </a:r>
            <a:r>
              <a:rPr lang="en-GB" b="1" dirty="0" smtClean="0">
                <a:solidFill>
                  <a:schemeClr val="tx1"/>
                </a:solidFill>
                <a:latin typeface="Courier New" pitchFamily="-106" charset="0"/>
                <a:ea typeface="ＭＳ Ｐゴシック" pitchFamily="-106" charset="-128"/>
                <a:cs typeface="Courier New" pitchFamily="-106" charset="0"/>
              </a:rPr>
              <a:t> Person("</a:t>
            </a:r>
            <a:r>
              <a:rPr lang="en-GB" b="1" dirty="0">
                <a:solidFill>
                  <a:srgbClr val="00B050"/>
                </a:solidFill>
                <a:latin typeface="Courier New" pitchFamily="1" charset="0"/>
              </a:rPr>
              <a:t>Jack</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Harkness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FF6600"/>
                </a:solidFill>
                <a:latin typeface="Courier New" pitchFamily="-106" charset="0"/>
                <a:ea typeface="ＭＳ Ｐゴシック" pitchFamily="-106" charset="-128"/>
                <a:cs typeface="Courier New" pitchFamily="-106" charset="0"/>
              </a:rPr>
              <a:t>45</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8402441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Frozen &amp; Sealed objects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You can seal an object to:</a:t>
            </a:r>
          </a:p>
          <a:p>
            <a:pPr eaLnBrk="1" hangingPunct="1">
              <a:lnSpc>
                <a:spcPct val="90000"/>
              </a:lnSpc>
            </a:pPr>
            <a:endParaRPr lang="en-US" dirty="0" smtClean="0"/>
          </a:p>
          <a:p>
            <a:pPr lvl="1" eaLnBrk="1" hangingPunct="1">
              <a:lnSpc>
                <a:spcPct val="90000"/>
              </a:lnSpc>
            </a:pPr>
            <a:r>
              <a:rPr lang="en-US" dirty="0" smtClean="0"/>
              <a:t>prevent new </a:t>
            </a:r>
            <a:r>
              <a:rPr lang="en-US" dirty="0"/>
              <a:t>properties from being added to </a:t>
            </a:r>
            <a:r>
              <a:rPr lang="en-US" dirty="0" smtClean="0"/>
              <a:t>it</a:t>
            </a:r>
          </a:p>
          <a:p>
            <a:pPr lvl="1" eaLnBrk="1" hangingPunct="1">
              <a:lnSpc>
                <a:spcPct val="90000"/>
              </a:lnSpc>
            </a:pPr>
            <a:endParaRPr lang="en-US" dirty="0" smtClean="0"/>
          </a:p>
          <a:p>
            <a:pPr lvl="1" eaLnBrk="1" hangingPunct="1">
              <a:lnSpc>
                <a:spcPct val="90000"/>
              </a:lnSpc>
            </a:pPr>
            <a:r>
              <a:rPr lang="en-US" dirty="0" smtClean="0"/>
              <a:t>mark </a:t>
            </a:r>
            <a:r>
              <a:rPr lang="en-US" dirty="0"/>
              <a:t>all existing properties as non-</a:t>
            </a:r>
            <a:r>
              <a:rPr lang="en-US" dirty="0" smtClean="0"/>
              <a:t>configurable</a:t>
            </a:r>
          </a:p>
          <a:p>
            <a:pPr lvl="2"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401748354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Example:</a:t>
            </a:r>
          </a:p>
        </p:txBody>
      </p:sp>
      <p:sp>
        <p:nvSpPr>
          <p:cNvPr id="2" name="Titre 1"/>
          <p:cNvSpPr>
            <a:spLocks noGrp="1"/>
          </p:cNvSpPr>
          <p:nvPr>
            <p:ph type="title"/>
          </p:nvPr>
        </p:nvSpPr>
        <p:spPr/>
        <p:txBody>
          <a:bodyPr/>
          <a:lstStyle/>
          <a:p>
            <a:r>
              <a:rPr lang="en-US" dirty="0" smtClean="0"/>
              <a:t>Frozen &amp; Sealed objects</a:t>
            </a:r>
            <a:endParaRPr lang="en-US" dirty="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179512" y="1993404"/>
            <a:ext cx="8785225" cy="288032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 foo</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bar</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Object.seal</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Object.isSealed</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true</a:t>
            </a:r>
          </a:p>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obj.foo</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foo</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still works</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obj.bar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bar</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silently doesn't add the </a:t>
            </a:r>
            <a:r>
              <a:rPr lang="en-GB" b="1" dirty="0" smtClean="0">
                <a:solidFill>
                  <a:srgbClr val="479B8F"/>
                </a:solidFill>
                <a:latin typeface="Courier New" pitchFamily="-106" charset="0"/>
                <a:ea typeface="ＭＳ Ｐゴシック" pitchFamily="-106" charset="-128"/>
                <a:cs typeface="Courier New" pitchFamily="-106" charset="0"/>
              </a:rPr>
              <a:t>property</a:t>
            </a:r>
          </a:p>
          <a:p>
            <a:pPr eaLnBrk="1" hangingPunct="1">
              <a:buFont typeface="Wingdings" pitchFamily="1" charset="2"/>
              <a:buNone/>
            </a:pPr>
            <a:r>
              <a:rPr lang="en-GB" b="1" dirty="0" err="1">
                <a:solidFill>
                  <a:srgbClr val="000000"/>
                </a:solidFill>
                <a:latin typeface="Courier New" pitchFamily="-106" charset="0"/>
                <a:ea typeface="ＭＳ Ｐゴシック" pitchFamily="-106" charset="-128"/>
                <a:cs typeface="Courier New" pitchFamily="-106" charset="0"/>
              </a:rPr>
              <a:t>Object.defineProperty</a:t>
            </a:r>
            <a:r>
              <a:rPr lang="en-GB" b="1" dirty="0">
                <a:solidFill>
                  <a:srgbClr val="000000"/>
                </a:solidFill>
                <a:latin typeface="Courier New" pitchFamily="-106" charset="0"/>
                <a:ea typeface="ＭＳ Ｐゴシック" pitchFamily="-106" charset="-128"/>
                <a:cs typeface="Courier New" pitchFamily="-106" charset="0"/>
              </a:rPr>
              <a:t>(</a:t>
            </a:r>
            <a:r>
              <a:rPr lang="en-GB" b="1" dirty="0" err="1">
                <a:solidFill>
                  <a:srgbClr val="000000"/>
                </a:solidFill>
                <a:latin typeface="Courier New" pitchFamily="-106" charset="0"/>
                <a:ea typeface="ＭＳ Ｐゴシック" pitchFamily="-106" charset="-128"/>
                <a:cs typeface="Courier New" pitchFamily="-106" charset="0"/>
              </a:rPr>
              <a:t>obj</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foo</a:t>
            </a:r>
            <a:r>
              <a:rPr lang="en-GB" b="1" dirty="0">
                <a:solidFill>
                  <a:srgbClr val="000000"/>
                </a:solidFill>
                <a:latin typeface="Courier New" pitchFamily="-106" charset="0"/>
                <a:ea typeface="ＭＳ Ｐゴシック" pitchFamily="-106" charset="-128"/>
                <a:cs typeface="Courier New" pitchFamily="-106" charset="0"/>
              </a:rPr>
              <a:t>", { </a:t>
            </a: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get</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g</a:t>
            </a:r>
            <a:r>
              <a:rPr lang="en-GB" b="1" dirty="0">
                <a:solidFill>
                  <a:srgbClr val="000000"/>
                </a:solidFill>
                <a:latin typeface="Courier New" pitchFamily="-106" charset="0"/>
                <a:ea typeface="ＭＳ Ｐゴシック" pitchFamily="-106" charset="-128"/>
                <a:cs typeface="Courier New" pitchFamily="-106" charset="0"/>
              </a:rPr>
              <a:t>"; } </a:t>
            </a: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throws a </a:t>
            </a:r>
            <a:r>
              <a:rPr lang="en-GB" b="1" dirty="0" err="1">
                <a:solidFill>
                  <a:srgbClr val="479B8F"/>
                </a:solidFill>
                <a:latin typeface="Courier New" pitchFamily="-106" charset="0"/>
                <a:ea typeface="ＭＳ Ｐゴシック" pitchFamily="-106" charset="-128"/>
                <a:cs typeface="Courier New" pitchFamily="-106" charset="0"/>
              </a:rPr>
              <a:t>TypeError</a:t>
            </a: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48821994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Frozen &amp; Sealed objects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You can freeze an object to prevent:</a:t>
            </a:r>
          </a:p>
          <a:p>
            <a:pPr eaLnBrk="1" hangingPunct="1">
              <a:lnSpc>
                <a:spcPct val="90000"/>
              </a:lnSpc>
            </a:pPr>
            <a:endParaRPr lang="en-US" dirty="0" smtClean="0"/>
          </a:p>
          <a:p>
            <a:pPr lvl="1" eaLnBrk="1" hangingPunct="1">
              <a:lnSpc>
                <a:spcPct val="90000"/>
              </a:lnSpc>
            </a:pPr>
            <a:r>
              <a:rPr lang="en-US" dirty="0" smtClean="0"/>
              <a:t>new </a:t>
            </a:r>
            <a:r>
              <a:rPr lang="en-US" dirty="0"/>
              <a:t>properties from being added to </a:t>
            </a:r>
            <a:r>
              <a:rPr lang="en-US" dirty="0" smtClean="0"/>
              <a:t>it</a:t>
            </a:r>
            <a:endParaRPr lang="en-US" dirty="0"/>
          </a:p>
          <a:p>
            <a:pPr lvl="1" eaLnBrk="1" hangingPunct="1">
              <a:lnSpc>
                <a:spcPct val="90000"/>
              </a:lnSpc>
            </a:pPr>
            <a:endParaRPr lang="en-US" dirty="0" smtClean="0"/>
          </a:p>
          <a:p>
            <a:pPr lvl="1" eaLnBrk="1" hangingPunct="1">
              <a:lnSpc>
                <a:spcPct val="90000"/>
              </a:lnSpc>
            </a:pPr>
            <a:r>
              <a:rPr lang="en-US" dirty="0" smtClean="0"/>
              <a:t>existing </a:t>
            </a:r>
            <a:r>
              <a:rPr lang="en-US" dirty="0"/>
              <a:t>properties from being </a:t>
            </a:r>
            <a:r>
              <a:rPr lang="en-US" dirty="0" smtClean="0"/>
              <a:t>removed</a:t>
            </a:r>
            <a:endParaRPr lang="en-US" dirty="0"/>
          </a:p>
          <a:p>
            <a:pPr lvl="1" eaLnBrk="1" hangingPunct="1">
              <a:lnSpc>
                <a:spcPct val="90000"/>
              </a:lnSpc>
            </a:pPr>
            <a:endParaRPr lang="en-US" dirty="0" smtClean="0"/>
          </a:p>
          <a:p>
            <a:pPr lvl="1" eaLnBrk="1" hangingPunct="1">
              <a:lnSpc>
                <a:spcPct val="90000"/>
              </a:lnSpc>
            </a:pPr>
            <a:r>
              <a:rPr lang="en-US" dirty="0" smtClean="0"/>
              <a:t>existing </a:t>
            </a:r>
            <a:r>
              <a:rPr lang="en-US" dirty="0"/>
              <a:t>properties, or their </a:t>
            </a:r>
            <a:r>
              <a:rPr lang="en-US" dirty="0" err="1"/>
              <a:t>enumerability</a:t>
            </a:r>
            <a:r>
              <a:rPr lang="en-US" dirty="0"/>
              <a:t>, configurability, or </a:t>
            </a:r>
            <a:r>
              <a:rPr lang="en-US" dirty="0" err="1"/>
              <a:t>writability</a:t>
            </a:r>
            <a:r>
              <a:rPr lang="en-US" dirty="0"/>
              <a:t>, from being changed</a:t>
            </a:r>
            <a:endParaRPr lang="en-US" dirty="0" smtClean="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421241076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Example:</a:t>
            </a:r>
          </a:p>
        </p:txBody>
      </p:sp>
      <p:sp>
        <p:nvSpPr>
          <p:cNvPr id="2" name="Titre 1"/>
          <p:cNvSpPr>
            <a:spLocks noGrp="1"/>
          </p:cNvSpPr>
          <p:nvPr>
            <p:ph type="title"/>
          </p:nvPr>
        </p:nvSpPr>
        <p:spPr/>
        <p:txBody>
          <a:bodyPr/>
          <a:lstStyle/>
          <a:p>
            <a:r>
              <a:rPr lang="en-US" dirty="0" smtClean="0"/>
              <a:t>Frozen &amp; Sealed objects</a:t>
            </a:r>
            <a:endParaRPr lang="en-US" dirty="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179512" y="2641476"/>
            <a:ext cx="8785225" cy="194421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 foo</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bar</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Object.freeze</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Object.isFrozen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true</a:t>
            </a:r>
          </a:p>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obj.foo</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foo</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silently does nothing</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obj.bar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bar</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silently doesn't add the property</a:t>
            </a:r>
          </a:p>
        </p:txBody>
      </p:sp>
    </p:spTree>
    <p:extLst>
      <p:ext uri="{BB962C8B-B14F-4D97-AF65-F5344CB8AC3E}">
        <p14:creationId xmlns:p14="http://schemas.microsoft.com/office/powerpoint/2010/main" val="49113281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4909032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Strict Mode</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4" name="Picture 3"/>
          <p:cNvPicPr>
            <a:picLocks noChangeAspect="1"/>
          </p:cNvPicPr>
          <p:nvPr/>
        </p:nvPicPr>
        <p:blipFill rotWithShape="1">
          <a:blip r:embed="rId2"/>
          <a:srcRect t="15197" b="20144"/>
          <a:stretch/>
        </p:blipFill>
        <p:spPr>
          <a:xfrm>
            <a:off x="4644008" y="2073800"/>
            <a:ext cx="4190260" cy="2871932"/>
          </a:xfrm>
          <a:prstGeom prst="rect">
            <a:avLst/>
          </a:prstGeom>
        </p:spPr>
      </p:pic>
      <p:pic>
        <p:nvPicPr>
          <p:cNvPr id="5" name="Picture 4" descr="Screen Shot 2012-07-27 at 3.52.5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032" y="4945732"/>
            <a:ext cx="3911367" cy="238083"/>
          </a:xfrm>
          <a:prstGeom prst="rect">
            <a:avLst/>
          </a:prstGeom>
        </p:spPr>
      </p:pic>
    </p:spTree>
    <p:extLst>
      <p:ext uri="{BB962C8B-B14F-4D97-AF65-F5344CB8AC3E}">
        <p14:creationId xmlns:p14="http://schemas.microsoft.com/office/powerpoint/2010/main" val="229111532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err="1" smtClean="0"/>
              <a:t>ECMAScript</a:t>
            </a:r>
            <a:r>
              <a:rPr lang="en-US" dirty="0" smtClean="0"/>
              <a:t> 5 introduce </a:t>
            </a:r>
            <a:r>
              <a:rPr lang="en-US" i="1" dirty="0" smtClean="0"/>
              <a:t>Strict mode</a:t>
            </a:r>
          </a:p>
          <a:p>
            <a:pPr eaLnBrk="1" hangingPunct="1">
              <a:lnSpc>
                <a:spcPct val="90000"/>
              </a:lnSpc>
            </a:pPr>
            <a:endParaRPr lang="en-US" dirty="0" smtClean="0"/>
          </a:p>
          <a:p>
            <a:pPr eaLnBrk="1" hangingPunct="1">
              <a:lnSpc>
                <a:spcPct val="90000"/>
              </a:lnSpc>
            </a:pPr>
            <a:r>
              <a:rPr lang="en-US" dirty="0" smtClean="0"/>
              <a:t>A </a:t>
            </a:r>
            <a:r>
              <a:rPr lang="en-US" dirty="0"/>
              <a:t>way to opt in to a restricted variant </a:t>
            </a:r>
            <a:r>
              <a:rPr lang="en-US" dirty="0" smtClean="0"/>
              <a:t>of JavaScript</a:t>
            </a:r>
          </a:p>
        </p:txBody>
      </p:sp>
      <p:sp>
        <p:nvSpPr>
          <p:cNvPr id="2" name="Titre 1"/>
          <p:cNvSpPr>
            <a:spLocks noGrp="1"/>
          </p:cNvSpPr>
          <p:nvPr>
            <p:ph type="title"/>
          </p:nvPr>
        </p:nvSpPr>
        <p:spPr/>
        <p:txBody>
          <a:bodyPr/>
          <a:lstStyle/>
          <a:p>
            <a:r>
              <a:rPr lang="en-US" dirty="0" smtClean="0"/>
              <a:t>Presentation</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pic>
        <p:nvPicPr>
          <p:cNvPr id="3" name="Picture 2"/>
          <p:cNvPicPr>
            <a:picLocks noChangeAspect="1"/>
          </p:cNvPicPr>
          <p:nvPr/>
        </p:nvPicPr>
        <p:blipFill>
          <a:blip r:embed="rId3"/>
          <a:stretch>
            <a:fillRect/>
          </a:stretch>
        </p:blipFill>
        <p:spPr>
          <a:xfrm>
            <a:off x="6732240" y="3289548"/>
            <a:ext cx="2222500" cy="1879600"/>
          </a:xfrm>
          <a:prstGeom prst="rect">
            <a:avLst/>
          </a:prstGeom>
        </p:spPr>
      </p:pic>
    </p:spTree>
    <p:extLst>
      <p:ext uri="{BB962C8B-B14F-4D97-AF65-F5344CB8AC3E}">
        <p14:creationId xmlns:p14="http://schemas.microsoft.com/office/powerpoint/2010/main" val="244109441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Several changes </a:t>
            </a:r>
            <a:r>
              <a:rPr lang="en-US" dirty="0"/>
              <a:t>to normal </a:t>
            </a:r>
            <a:r>
              <a:rPr lang="en-US" dirty="0" smtClean="0"/>
              <a:t>semantics:</a:t>
            </a:r>
            <a:endParaRPr lang="en-US" dirty="0"/>
          </a:p>
          <a:p>
            <a:pPr lvl="1" eaLnBrk="1" hangingPunct="1">
              <a:lnSpc>
                <a:spcPct val="90000"/>
              </a:lnSpc>
            </a:pPr>
            <a:r>
              <a:rPr lang="en-US" dirty="0"/>
              <a:t>Eliminates some language pitfalls that didn't cause errors by changing them to produce </a:t>
            </a:r>
            <a:r>
              <a:rPr lang="en-US" dirty="0" smtClean="0"/>
              <a:t>errors</a:t>
            </a:r>
          </a:p>
          <a:p>
            <a:pPr lvl="1" eaLnBrk="1" hangingPunct="1">
              <a:lnSpc>
                <a:spcPct val="90000"/>
              </a:lnSpc>
            </a:pPr>
            <a:endParaRPr lang="en-US" dirty="0" smtClean="0"/>
          </a:p>
          <a:p>
            <a:pPr lvl="1" eaLnBrk="1" hangingPunct="1">
              <a:lnSpc>
                <a:spcPct val="90000"/>
              </a:lnSpc>
            </a:pPr>
            <a:r>
              <a:rPr lang="en-US" dirty="0" smtClean="0"/>
              <a:t>Fixes </a:t>
            </a:r>
            <a:r>
              <a:rPr lang="en-US" dirty="0"/>
              <a:t>mistakes that make it difficult for </a:t>
            </a:r>
            <a:r>
              <a:rPr lang="en-US" dirty="0" smtClean="0"/>
              <a:t>JS engines </a:t>
            </a:r>
            <a:r>
              <a:rPr lang="en-US" dirty="0"/>
              <a:t>to perform </a:t>
            </a:r>
            <a:r>
              <a:rPr lang="en-US" dirty="0" smtClean="0"/>
              <a:t>optimizations</a:t>
            </a:r>
          </a:p>
          <a:p>
            <a:pPr lvl="1" eaLnBrk="1" hangingPunct="1">
              <a:lnSpc>
                <a:spcPct val="90000"/>
              </a:lnSpc>
            </a:pPr>
            <a:endParaRPr lang="en-US" dirty="0" smtClean="0"/>
          </a:p>
          <a:p>
            <a:pPr lvl="1" eaLnBrk="1" hangingPunct="1">
              <a:lnSpc>
                <a:spcPct val="90000"/>
              </a:lnSpc>
            </a:pPr>
            <a:r>
              <a:rPr lang="en-US" dirty="0" smtClean="0"/>
              <a:t>Prohibits </a:t>
            </a:r>
            <a:r>
              <a:rPr lang="en-US" dirty="0"/>
              <a:t>some syntax likely to be defined in future versions of </a:t>
            </a:r>
            <a:r>
              <a:rPr lang="en-US" dirty="0" err="1"/>
              <a:t>ECMAScript</a:t>
            </a:r>
            <a:endParaRPr lang="en-US" dirty="0"/>
          </a:p>
        </p:txBody>
      </p:sp>
      <p:sp>
        <p:nvSpPr>
          <p:cNvPr id="2" name="Titre 1"/>
          <p:cNvSpPr>
            <a:spLocks noGrp="1"/>
          </p:cNvSpPr>
          <p:nvPr>
            <p:ph type="title"/>
          </p:nvPr>
        </p:nvSpPr>
        <p:spPr/>
        <p:txBody>
          <a:bodyPr/>
          <a:lstStyle/>
          <a:p>
            <a:r>
              <a:rPr lang="en-US" dirty="0" smtClean="0"/>
              <a:t>What is the difference ?</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1208875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Strict </a:t>
            </a:r>
            <a:r>
              <a:rPr lang="en-US" dirty="0"/>
              <a:t>mode applies to entire scripts or to individual </a:t>
            </a:r>
            <a:r>
              <a:rPr lang="en-US" dirty="0" smtClean="0"/>
              <a:t>functions</a:t>
            </a:r>
          </a:p>
          <a:p>
            <a:pPr eaLnBrk="1" hangingPunct="1">
              <a:lnSpc>
                <a:spcPct val="90000"/>
              </a:lnSpc>
            </a:pPr>
            <a:endParaRPr lang="en-US" dirty="0" smtClean="0"/>
          </a:p>
          <a:p>
            <a:pPr eaLnBrk="1" hangingPunct="1">
              <a:lnSpc>
                <a:spcPct val="90000"/>
              </a:lnSpc>
            </a:pPr>
            <a:r>
              <a:rPr lang="en-US" dirty="0" smtClean="0"/>
              <a:t>It </a:t>
            </a:r>
            <a:r>
              <a:rPr lang="en-US" dirty="0"/>
              <a:t>doesn't apply to block </a:t>
            </a:r>
            <a:r>
              <a:rPr lang="en-US" dirty="0" smtClean="0"/>
              <a:t>statements</a:t>
            </a:r>
          </a:p>
          <a:p>
            <a:pPr lvl="1" eaLnBrk="1" hangingPunct="1">
              <a:lnSpc>
                <a:spcPct val="90000"/>
              </a:lnSpc>
            </a:pPr>
            <a:r>
              <a:rPr lang="en-US" dirty="0" smtClean="0"/>
              <a:t>if, for, while…</a:t>
            </a:r>
          </a:p>
          <a:p>
            <a:pPr lvl="1" eaLnBrk="1" hangingPunct="1">
              <a:lnSpc>
                <a:spcPct val="90000"/>
              </a:lnSpc>
            </a:pPr>
            <a:endParaRPr lang="en-US" dirty="0"/>
          </a:p>
          <a:p>
            <a:pPr eaLnBrk="1" hangingPunct="1">
              <a:lnSpc>
                <a:spcPct val="90000"/>
              </a:lnSpc>
            </a:pPr>
            <a:endParaRPr lang="en-US" dirty="0"/>
          </a:p>
        </p:txBody>
      </p:sp>
      <p:sp>
        <p:nvSpPr>
          <p:cNvPr id="2" name="Titre 1"/>
          <p:cNvSpPr>
            <a:spLocks noGrp="1"/>
          </p:cNvSpPr>
          <p:nvPr>
            <p:ph type="title"/>
          </p:nvPr>
        </p:nvSpPr>
        <p:spPr/>
        <p:txBody>
          <a:bodyPr/>
          <a:lstStyle/>
          <a:p>
            <a:r>
              <a:rPr lang="en-US" dirty="0" smtClean="0"/>
              <a:t>Scope</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297344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JavaScript uses syntax influenced by that of </a:t>
            </a:r>
            <a:r>
              <a:rPr lang="en-US" dirty="0" smtClean="0"/>
              <a:t>C</a:t>
            </a:r>
          </a:p>
          <a:p>
            <a:endParaRPr lang="en-US" dirty="0" smtClean="0"/>
          </a:p>
          <a:p>
            <a:r>
              <a:rPr lang="en-US" dirty="0" smtClean="0"/>
              <a:t>A weakly </a:t>
            </a:r>
            <a:r>
              <a:rPr lang="en-US" dirty="0"/>
              <a:t>typed programming </a:t>
            </a:r>
            <a:r>
              <a:rPr lang="en-US" dirty="0" smtClean="0"/>
              <a:t>language</a:t>
            </a:r>
          </a:p>
          <a:p>
            <a:pPr lvl="1"/>
            <a:r>
              <a:rPr lang="en-US" dirty="0" smtClean="0"/>
              <a:t>No need to specify the type</a:t>
            </a:r>
          </a:p>
          <a:p>
            <a:pPr lvl="1"/>
            <a:r>
              <a:rPr lang="en-US" dirty="0" smtClean="0"/>
              <a:t>Support implicit </a:t>
            </a:r>
            <a:r>
              <a:rPr lang="en-US" dirty="0"/>
              <a:t>type </a:t>
            </a:r>
            <a:r>
              <a:rPr lang="en-US" dirty="0" smtClean="0"/>
              <a:t>conversion</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rPr>
              <a:t>Syntax &amp; Types</a:t>
            </a:r>
          </a:p>
        </p:txBody>
      </p:sp>
      <p:sp>
        <p:nvSpPr>
          <p:cNvPr id="5" name="Espace réservé du contenu 3"/>
          <p:cNvSpPr txBox="1">
            <a:spLocks/>
          </p:cNvSpPr>
          <p:nvPr/>
        </p:nvSpPr>
        <p:spPr>
          <a:xfrm>
            <a:off x="1116013" y="0"/>
            <a:ext cx="7777162" cy="336550"/>
          </a:xfrm>
          <a:prstGeom prst="rect">
            <a:avLst/>
          </a:prstGeom>
        </p:spPr>
        <p:txBody>
          <a:bodyPr/>
          <a:lstStyle/>
          <a:p>
            <a:pPr marL="342900" lvl="0" indent="-342900" defTabSz="457200">
              <a:spcBef>
                <a:spcPct val="20000"/>
              </a:spcBef>
              <a:defRPr/>
            </a:pPr>
            <a:r>
              <a:rPr lang="en-US" dirty="0">
                <a:latin typeface="+mn-lt"/>
                <a:cs typeface="ＭＳ Ｐゴシック" charset="0"/>
              </a:rPr>
              <a:t>Reminders</a:t>
            </a: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pic>
        <p:nvPicPr>
          <p:cNvPr id="8"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75612069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To invoke strict mode for an entire script</a:t>
            </a:r>
          </a:p>
          <a:p>
            <a:pPr lvl="1" eaLnBrk="1" hangingPunct="1">
              <a:lnSpc>
                <a:spcPct val="90000"/>
              </a:lnSpc>
            </a:pPr>
            <a:endParaRPr lang="en-US" dirty="0" smtClean="0"/>
          </a:p>
          <a:p>
            <a:pPr lvl="1" eaLnBrk="1" hangingPunct="1">
              <a:lnSpc>
                <a:spcPct val="90000"/>
              </a:lnSpc>
            </a:pPr>
            <a:r>
              <a:rPr lang="en-US" dirty="0" smtClean="0"/>
              <a:t>Put "use strict" before any other statements</a:t>
            </a:r>
            <a:endParaRPr lang="en-US" dirty="0"/>
          </a:p>
        </p:txBody>
      </p:sp>
      <p:sp>
        <p:nvSpPr>
          <p:cNvPr id="2" name="Titre 1"/>
          <p:cNvSpPr>
            <a:spLocks noGrp="1"/>
          </p:cNvSpPr>
          <p:nvPr>
            <p:ph type="title"/>
          </p:nvPr>
        </p:nvSpPr>
        <p:spPr/>
        <p:txBody>
          <a:bodyPr/>
          <a:lstStyle/>
          <a:p>
            <a:r>
              <a:rPr lang="en-US" dirty="0" smtClean="0"/>
              <a:t>Put the strict mode on</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3289548"/>
            <a:ext cx="8785225" cy="129614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00B050"/>
                </a:solidFill>
                <a:latin typeface="Courier New" pitchFamily="1" charset="0"/>
              </a:rPr>
              <a:t>use strict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name = prompt("</a:t>
            </a:r>
            <a:r>
              <a:rPr lang="en-GB" b="1" dirty="0">
                <a:solidFill>
                  <a:srgbClr val="00B050"/>
                </a:solidFill>
                <a:latin typeface="Courier New" pitchFamily="1" charset="0"/>
              </a:rPr>
              <a:t>What is your name ?</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Hi </a:t>
            </a:r>
            <a:r>
              <a:rPr lang="en-GB" b="1" dirty="0" smtClean="0">
                <a:solidFill>
                  <a:schemeClr val="tx1"/>
                </a:solidFill>
                <a:latin typeface="Courier New" pitchFamily="-106" charset="0"/>
                <a:ea typeface="ＭＳ Ｐゴシック" pitchFamily="-106" charset="-128"/>
                <a:cs typeface="Courier New" pitchFamily="-106" charset="0"/>
              </a:rPr>
              <a:t>" + name + "</a:t>
            </a:r>
            <a:r>
              <a:rPr lang="en-GB" b="1" dirty="0">
                <a:solidFill>
                  <a:srgbClr val="00B050"/>
                </a:solidFill>
                <a:latin typeface="Courier New" pitchFamily="1" charset="0"/>
              </a:rPr>
              <a:t>! I’m in strict mode baby.</a:t>
            </a:r>
            <a:r>
              <a:rPr lang="en-GB" b="1" dirty="0" smtClean="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97580087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To invoke strict mode for functions :</a:t>
            </a:r>
          </a:p>
          <a:p>
            <a:pPr lvl="1" eaLnBrk="1" hangingPunct="1">
              <a:lnSpc>
                <a:spcPct val="90000"/>
              </a:lnSpc>
            </a:pPr>
            <a:r>
              <a:rPr lang="en-US" dirty="0" smtClean="0"/>
              <a:t>Put "use strict" in the function body before any other statements</a:t>
            </a:r>
            <a:endParaRPr lang="en-US" dirty="0"/>
          </a:p>
        </p:txBody>
      </p:sp>
      <p:sp>
        <p:nvSpPr>
          <p:cNvPr id="2" name="Titre 1"/>
          <p:cNvSpPr>
            <a:spLocks noGrp="1"/>
          </p:cNvSpPr>
          <p:nvPr>
            <p:ph type="title"/>
          </p:nvPr>
        </p:nvSpPr>
        <p:spPr/>
        <p:txBody>
          <a:bodyPr/>
          <a:lstStyle/>
          <a:p>
            <a:r>
              <a:rPr lang="en-US" dirty="0"/>
              <a:t>Put the strict mode on</a:t>
            </a:r>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569468"/>
            <a:ext cx="8785225" cy="266429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strictFunction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use </a:t>
            </a:r>
            <a:r>
              <a:rPr lang="en-GB" b="1" dirty="0" smtClean="0">
                <a:solidFill>
                  <a:srgbClr val="00B050"/>
                </a:solidFill>
                <a:latin typeface="Courier New" pitchFamily="1" charset="0"/>
              </a:rPr>
              <a:t>strict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name = prompt("</a:t>
            </a:r>
            <a:r>
              <a:rPr lang="en-GB" b="1" dirty="0">
                <a:solidFill>
                  <a:srgbClr val="00B050"/>
                </a:solidFill>
                <a:latin typeface="Courier New" pitchFamily="1" charset="0"/>
              </a:rPr>
              <a:t>What is your name ?</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Hi </a:t>
            </a:r>
            <a:r>
              <a:rPr lang="en-GB" b="1" dirty="0">
                <a:solidFill>
                  <a:schemeClr val="tx1"/>
                </a:solidFill>
                <a:latin typeface="Courier New" pitchFamily="-106" charset="0"/>
                <a:ea typeface="ＭＳ Ｐゴシック" pitchFamily="-106" charset="-128"/>
                <a:cs typeface="Courier New" pitchFamily="-106" charset="0"/>
              </a:rPr>
              <a:t>" + name + "</a:t>
            </a:r>
            <a:r>
              <a:rPr lang="en-GB" b="1" dirty="0">
                <a:solidFill>
                  <a:srgbClr val="00B050"/>
                </a:solidFill>
                <a:latin typeface="Courier New" pitchFamily="1" charset="0"/>
              </a:rPr>
              <a:t>! </a:t>
            </a:r>
            <a:r>
              <a:rPr lang="en-GB" b="1" dirty="0" smtClean="0">
                <a:solidFill>
                  <a:srgbClr val="00B050"/>
                </a:solidFill>
                <a:latin typeface="Courier New" pitchFamily="1" charset="0"/>
              </a:rPr>
              <a:t>It’s </a:t>
            </a:r>
            <a:r>
              <a:rPr lang="en-GB" b="1" dirty="0">
                <a:solidFill>
                  <a:srgbClr val="00B050"/>
                </a:solidFill>
                <a:latin typeface="Courier New" pitchFamily="1" charset="0"/>
              </a:rPr>
              <a:t>strict mode baby.</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notStrictFunction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name = prompt("</a:t>
            </a:r>
            <a:r>
              <a:rPr lang="en-GB" b="1" dirty="0">
                <a:solidFill>
                  <a:srgbClr val="00B050"/>
                </a:solidFill>
                <a:latin typeface="Courier New" pitchFamily="1" charset="0"/>
              </a:rPr>
              <a:t>What is your name ?</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Hi </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name + "</a:t>
            </a:r>
            <a:r>
              <a:rPr lang="en-GB" b="1" dirty="0" smtClean="0">
                <a:solidFill>
                  <a:srgbClr val="00B050"/>
                </a:solidFill>
                <a:latin typeface="Courier New" pitchFamily="1" charset="0"/>
              </a:rPr>
              <a:t>!</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92866316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Strict </a:t>
            </a:r>
            <a:r>
              <a:rPr lang="en-US" dirty="0"/>
              <a:t>mode makes it impossible to accidentally create global </a:t>
            </a:r>
            <a:r>
              <a:rPr lang="en-US" dirty="0" smtClean="0"/>
              <a:t>variables:</a:t>
            </a:r>
          </a:p>
          <a:p>
            <a:pPr eaLnBrk="1" hangingPunct="1">
              <a:lnSpc>
                <a:spcPct val="90000"/>
              </a:lnSpc>
            </a:pPr>
            <a:endParaRPr lang="en-US" dirty="0"/>
          </a:p>
          <a:p>
            <a:pPr eaLnBrk="1" hangingPunct="1">
              <a:lnSpc>
                <a:spcPct val="90000"/>
              </a:lnSpc>
              <a:spcBef>
                <a:spcPts val="3000"/>
              </a:spcBef>
            </a:pPr>
            <a:r>
              <a:rPr lang="en-US" dirty="0" smtClean="0"/>
              <a:t>Strict </a:t>
            </a:r>
            <a:r>
              <a:rPr lang="en-US" dirty="0"/>
              <a:t>mode makes assignments which would otherwise silently fail throw an </a:t>
            </a:r>
            <a:r>
              <a:rPr lang="en-US" dirty="0" smtClean="0"/>
              <a:t>exception:</a:t>
            </a:r>
            <a:endParaRPr lang="en-US" dirty="0"/>
          </a:p>
        </p:txBody>
      </p:sp>
      <p:sp>
        <p:nvSpPr>
          <p:cNvPr id="2" name="Titre 1"/>
          <p:cNvSpPr>
            <a:spLocks noGrp="1"/>
          </p:cNvSpPr>
          <p:nvPr>
            <p:ph type="title"/>
          </p:nvPr>
        </p:nvSpPr>
        <p:spPr/>
        <p:txBody>
          <a:bodyPr/>
          <a:lstStyle/>
          <a:p>
            <a:r>
              <a:rPr lang="en-US" dirty="0" smtClean="0"/>
              <a:t>Converting mistakes into errors</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179512" y="2137420"/>
            <a:ext cx="8785225"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use </a:t>
            </a:r>
            <a:r>
              <a:rPr lang="en-GB" b="1" dirty="0" smtClean="0">
                <a:solidFill>
                  <a:srgbClr val="00B050"/>
                </a:solidFill>
                <a:latin typeface="Courier New" pitchFamily="1" charset="0"/>
              </a:rPr>
              <a:t>strict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unknownVariable</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throws a </a:t>
            </a:r>
            <a:r>
              <a:rPr lang="en-GB" b="1" dirty="0" err="1">
                <a:solidFill>
                  <a:srgbClr val="479B8F"/>
                </a:solidFill>
                <a:latin typeface="Courier New" pitchFamily="-106" charset="0"/>
                <a:ea typeface="ＭＳ Ｐゴシック" pitchFamily="-106" charset="-128"/>
                <a:cs typeface="Courier New" pitchFamily="-106" charset="0"/>
              </a:rPr>
              <a:t>ReferenceError</a:t>
            </a:r>
            <a:endParaRPr lang="en-GB" b="1" dirty="0">
              <a:solidFill>
                <a:srgbClr val="479B8F"/>
              </a:solidFill>
              <a:latin typeface="Courier New" pitchFamily="-106" charset="0"/>
              <a:ea typeface="ＭＳ Ｐゴシック" pitchFamily="-106" charset="-128"/>
              <a:cs typeface="Courier New" pitchFamily="-106" charset="0"/>
            </a:endParaRPr>
          </a:p>
        </p:txBody>
      </p:sp>
      <p:sp>
        <p:nvSpPr>
          <p:cNvPr id="10" name="Rectangle à coins arrondis 4"/>
          <p:cNvSpPr/>
          <p:nvPr/>
        </p:nvSpPr>
        <p:spPr>
          <a:xfrm>
            <a:off x="179512" y="3937620"/>
            <a:ext cx="8785225" cy="115212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use </a:t>
            </a:r>
            <a:r>
              <a:rPr lang="en-GB" b="1" dirty="0" smtClean="0">
                <a:solidFill>
                  <a:srgbClr val="00B050"/>
                </a:solidFill>
                <a:latin typeface="Courier New" pitchFamily="1" charset="0"/>
              </a:rPr>
              <a:t>strict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rgbClr val="000000"/>
                </a:solidFill>
                <a:latin typeface="Courier New" pitchFamily="-106" charset="0"/>
                <a:ea typeface="ＭＳ Ｐゴシック" pitchFamily="-106" charset="-128"/>
                <a:cs typeface="Courier New" pitchFamily="-106" charset="0"/>
              </a:rPr>
              <a:t> obj1 =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Object.defineProperty</a:t>
            </a:r>
            <a:r>
              <a:rPr lang="en-GB" b="1" dirty="0">
                <a:solidFill>
                  <a:srgbClr val="000000"/>
                </a:solidFill>
                <a:latin typeface="Courier New" pitchFamily="-106" charset="0"/>
                <a:ea typeface="ＭＳ Ｐゴシック" pitchFamily="-106" charset="-128"/>
                <a:cs typeface="Courier New" pitchFamily="-106" charset="0"/>
              </a:rPr>
              <a:t>(obj1, "</a:t>
            </a:r>
            <a:r>
              <a:rPr lang="en-GB" b="1" dirty="0">
                <a:solidFill>
                  <a:srgbClr val="00B050"/>
                </a:solidFill>
                <a:latin typeface="Courier New" pitchFamily="1" charset="0"/>
              </a:rPr>
              <a:t>x</a:t>
            </a:r>
            <a:r>
              <a:rPr lang="en-GB" b="1" dirty="0">
                <a:solidFill>
                  <a:srgbClr val="000000"/>
                </a:solidFill>
                <a:latin typeface="Courier New" pitchFamily="-106" charset="0"/>
                <a:ea typeface="ＭＳ Ｐゴシック" pitchFamily="-106" charset="-128"/>
                <a:cs typeface="Courier New" pitchFamily="-106" charset="0"/>
              </a:rPr>
              <a:t>", { value: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a:solidFill>
                  <a:srgbClr val="FF66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read only</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obj1</a:t>
            </a:r>
            <a:r>
              <a:rPr lang="en-GB" b="1" dirty="0">
                <a:solidFill>
                  <a:srgbClr val="000000"/>
                </a:solidFill>
                <a:latin typeface="Courier New" pitchFamily="-106" charset="0"/>
                <a:ea typeface="ＭＳ Ｐゴシック" pitchFamily="-106" charset="-128"/>
                <a:cs typeface="Courier New" pitchFamily="-106" charset="0"/>
              </a:rPr>
              <a:t>.x = </a:t>
            </a:r>
            <a:r>
              <a:rPr lang="en-GB" b="1" dirty="0">
                <a:solidFill>
                  <a:srgbClr val="FF6600"/>
                </a:solidFill>
                <a:latin typeface="Courier New" pitchFamily="-106" charset="0"/>
                <a:ea typeface="ＭＳ Ｐゴシック" pitchFamily="-106" charset="-128"/>
                <a:cs typeface="Courier New" pitchFamily="-106" charset="0"/>
              </a:rPr>
              <a:t>9</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throws a </a:t>
            </a:r>
            <a:r>
              <a:rPr lang="en-GB" b="1" dirty="0" err="1">
                <a:solidFill>
                  <a:srgbClr val="479B8F"/>
                </a:solidFill>
                <a:latin typeface="Courier New" pitchFamily="-106" charset="0"/>
                <a:ea typeface="ＭＳ Ｐゴシック" pitchFamily="-106" charset="-128"/>
                <a:cs typeface="Courier New" pitchFamily="-106" charset="0"/>
              </a:rPr>
              <a:t>TypeError</a:t>
            </a: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396176346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In </a:t>
            </a:r>
            <a:r>
              <a:rPr lang="en-US" dirty="0"/>
              <a:t>strict mode a short list of identifiers become reserved </a:t>
            </a:r>
            <a:r>
              <a:rPr lang="en-US" dirty="0" smtClean="0"/>
              <a:t>keywords:</a:t>
            </a:r>
            <a:endParaRPr lang="en-US" dirty="0"/>
          </a:p>
        </p:txBody>
      </p:sp>
      <p:sp>
        <p:nvSpPr>
          <p:cNvPr id="2" name="Titre 1"/>
          <p:cNvSpPr>
            <a:spLocks noGrp="1"/>
          </p:cNvSpPr>
          <p:nvPr>
            <p:ph type="title"/>
          </p:nvPr>
        </p:nvSpPr>
        <p:spPr/>
        <p:txBody>
          <a:bodyPr/>
          <a:lstStyle/>
          <a:p>
            <a:r>
              <a:rPr lang="en-US" dirty="0"/>
              <a:t>Paving the way for </a:t>
            </a:r>
            <a:r>
              <a:rPr lang="en-US" dirty="0" smtClean="0"/>
              <a:t>the future…</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179512" y="2209428"/>
            <a:ext cx="8785225" cy="295232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chemeClr val="tx1"/>
                </a:solidFill>
                <a:latin typeface="Courier New" pitchFamily="-106" charset="0"/>
                <a:ea typeface="ＭＳ Ｐゴシック" pitchFamily="-106" charset="-128"/>
                <a:cs typeface="Courier New" pitchFamily="-106" charset="0"/>
              </a:rPr>
              <a:t> package(protected</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use strict</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implements;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interface: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while</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true</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p>
          <a:p>
            <a:pPr eaLnBrk="1" hangingPunct="1"/>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break</a:t>
            </a:r>
            <a:r>
              <a:rPr lang="en-GB" b="1" dirty="0">
                <a:solidFill>
                  <a:schemeClr val="tx1"/>
                </a:solidFill>
                <a:latin typeface="Courier New" pitchFamily="-106" charset="0"/>
                <a:ea typeface="ＭＳ Ｐゴシック" pitchFamily="-106" charset="-128"/>
                <a:cs typeface="Courier New" pitchFamily="-106" charset="0"/>
              </a:rPr>
              <a:t> interface;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chemeClr val="tx1"/>
                </a:solidFill>
                <a:latin typeface="Courier New" pitchFamily="-106" charset="0"/>
                <a:ea typeface="ＭＳ Ｐゴシック" pitchFamily="-106" charset="-128"/>
                <a:cs typeface="Courier New" pitchFamily="-106" charset="0"/>
              </a:rPr>
              <a:t> private() { }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6862969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Strict </a:t>
            </a:r>
            <a:r>
              <a:rPr lang="en-US" dirty="0"/>
              <a:t>mode prohibits function statements not at the top level of a script or </a:t>
            </a:r>
            <a:r>
              <a:rPr lang="en-US" dirty="0" smtClean="0"/>
              <a:t>function:</a:t>
            </a:r>
            <a:endParaRPr lang="en-US" dirty="0"/>
          </a:p>
        </p:txBody>
      </p:sp>
      <p:sp>
        <p:nvSpPr>
          <p:cNvPr id="2" name="Titre 1"/>
          <p:cNvSpPr>
            <a:spLocks noGrp="1"/>
          </p:cNvSpPr>
          <p:nvPr>
            <p:ph type="title"/>
          </p:nvPr>
        </p:nvSpPr>
        <p:spPr/>
        <p:txBody>
          <a:bodyPr/>
          <a:lstStyle/>
          <a:p>
            <a:r>
              <a:rPr lang="en-US" dirty="0"/>
              <a:t>Paving the way for </a:t>
            </a:r>
            <a:r>
              <a:rPr lang="en-US" dirty="0" smtClean="0"/>
              <a:t>the future…</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179512" y="2137420"/>
            <a:ext cx="8785225" cy="309634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a:t>
            </a:r>
            <a:r>
              <a:rPr lang="en-US" b="1" dirty="0">
                <a:solidFill>
                  <a:srgbClr val="00B050"/>
                </a:solidFill>
                <a:latin typeface="Courier New" pitchFamily="1" charset="0"/>
              </a:rPr>
              <a:t>use strict</a:t>
            </a:r>
            <a:r>
              <a:rPr lang="en-US"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a:solidFill>
                  <a:srgbClr val="0070C0"/>
                </a:solidFill>
                <a:latin typeface="Courier New" pitchFamily="-106" charset="0"/>
                <a:ea typeface="ＭＳ Ｐゴシック" pitchFamily="-106" charset="-128"/>
                <a:cs typeface="Courier New" pitchFamily="-106" charset="0"/>
              </a:rPr>
              <a:t>if</a:t>
            </a:r>
            <a:r>
              <a:rPr lang="en-US" b="1" dirty="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true</a:t>
            </a:r>
            <a:r>
              <a:rPr lang="en-US" b="1" dirty="0" smtClean="0">
                <a:solidFill>
                  <a:srgbClr val="000000"/>
                </a:solidFill>
                <a:latin typeface="Courier New" pitchFamily="-106" charset="0"/>
                <a:ea typeface="ＭＳ Ｐゴシック" pitchFamily="-106" charset="-128"/>
                <a:cs typeface="Courier New" pitchFamily="-106" charset="0"/>
              </a:rPr>
              <a:t>) {</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function</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myFunction</a:t>
            </a:r>
            <a:r>
              <a:rPr lang="en-US" b="1" dirty="0" smtClean="0">
                <a:solidFill>
                  <a:srgbClr val="000000"/>
                </a:solidFill>
                <a:latin typeface="Courier New" pitchFamily="-106" charset="0"/>
                <a:ea typeface="ＭＳ Ｐゴシック" pitchFamily="-106" charset="-128"/>
                <a:cs typeface="Courier New" pitchFamily="-106" charset="0"/>
              </a:rPr>
              <a:t>(</a:t>
            </a:r>
            <a:r>
              <a:rPr lang="en-US" b="1" dirty="0">
                <a:solidFill>
                  <a:srgbClr val="000000"/>
                </a:solidFill>
                <a:latin typeface="Courier New" pitchFamily="-106" charset="0"/>
                <a:ea typeface="ＭＳ Ｐゴシック" pitchFamily="-106" charset="-128"/>
                <a:cs typeface="Courier New" pitchFamily="-106" charset="0"/>
              </a:rPr>
              <a:t>) </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return</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smtClean="0">
                <a:solidFill>
                  <a:srgbClr val="FF6600"/>
                </a:solidFill>
                <a:latin typeface="Courier New" pitchFamily="-106" charset="0"/>
                <a:ea typeface="ＭＳ Ｐゴシック" pitchFamily="-106" charset="-128"/>
                <a:cs typeface="Courier New" pitchFamily="-106" charset="0"/>
              </a:rPr>
              <a:t>1</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0000"/>
                </a:solidFill>
                <a:latin typeface="Courier New" pitchFamily="-106" charset="0"/>
                <a:ea typeface="ＭＳ Ｐゴシック" pitchFamily="-106" charset="-128"/>
                <a:cs typeface="Courier New" pitchFamily="-106" charset="0"/>
              </a:rPr>
              <a:t>} </a:t>
            </a:r>
            <a:r>
              <a:rPr lang="en-US" b="1" dirty="0">
                <a:solidFill>
                  <a:srgbClr val="479B8F"/>
                </a:solidFill>
                <a:latin typeface="Courier New" pitchFamily="-106" charset="0"/>
                <a:ea typeface="ＭＳ Ｐゴシック" pitchFamily="-106" charset="-128"/>
                <a:cs typeface="Courier New" pitchFamily="-106" charset="0"/>
              </a:rPr>
              <a:t>// !!! syntax error</a:t>
            </a: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myFunction</a:t>
            </a:r>
            <a:r>
              <a:rPr lang="en-US" b="1" dirty="0" smtClean="0">
                <a:solidFill>
                  <a:srgbClr val="000000"/>
                </a:solidFill>
                <a:latin typeface="Courier New" pitchFamily="-106" charset="0"/>
                <a:ea typeface="ＭＳ Ｐゴシック" pitchFamily="-106" charset="-128"/>
                <a:cs typeface="Courier New" pitchFamily="-106" charset="0"/>
              </a:rPr>
              <a:t>(</a:t>
            </a:r>
            <a:r>
              <a:rPr lang="en-US"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70C0"/>
                </a:solidFill>
                <a:latin typeface="Courier New" pitchFamily="-106" charset="0"/>
                <a:ea typeface="ＭＳ Ｐゴシック" pitchFamily="-106" charset="-128"/>
                <a:cs typeface="Courier New" pitchFamily="-106" charset="0"/>
              </a:rPr>
              <a:t>for</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70C0"/>
                </a:solidFill>
                <a:latin typeface="Courier New" pitchFamily="-106" charset="0"/>
                <a:ea typeface="ＭＳ Ｐゴシック" pitchFamily="-106" charset="-128"/>
                <a:cs typeface="Courier New" pitchFamily="-106" charset="0"/>
              </a:rPr>
              <a:t>var</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0000"/>
                </a:solidFill>
                <a:latin typeface="Courier New" pitchFamily="-106" charset="0"/>
                <a:ea typeface="ＭＳ Ｐゴシック" pitchFamily="-106" charset="-128"/>
                <a:cs typeface="Courier New" pitchFamily="-106" charset="0"/>
              </a:rPr>
              <a:t>i</a:t>
            </a:r>
            <a:r>
              <a:rPr lang="en-US" b="1" dirty="0">
                <a:solidFill>
                  <a:srgbClr val="000000"/>
                </a:solidFill>
                <a:latin typeface="Courier New" pitchFamily="-106" charset="0"/>
                <a:ea typeface="ＭＳ Ｐゴシック" pitchFamily="-106" charset="-128"/>
                <a:cs typeface="Courier New" pitchFamily="-106" charset="0"/>
              </a:rPr>
              <a:t> = </a:t>
            </a:r>
            <a:r>
              <a:rPr lang="en-US" b="1" dirty="0">
                <a:solidFill>
                  <a:srgbClr val="FF6600"/>
                </a:solidFill>
                <a:latin typeface="Courier New" pitchFamily="-106" charset="0"/>
                <a:ea typeface="ＭＳ Ｐゴシック" pitchFamily="-106" charset="-128"/>
                <a:cs typeface="Courier New" pitchFamily="-106" charset="0"/>
              </a:rPr>
              <a:t>0</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0000"/>
                </a:solidFill>
                <a:latin typeface="Courier New" pitchFamily="-106" charset="0"/>
                <a:ea typeface="ＭＳ Ｐゴシック" pitchFamily="-106" charset="-128"/>
                <a:cs typeface="Courier New" pitchFamily="-106" charset="0"/>
              </a:rPr>
              <a:t>i</a:t>
            </a:r>
            <a:r>
              <a:rPr lang="en-US" b="1" dirty="0">
                <a:solidFill>
                  <a:srgbClr val="000000"/>
                </a:solidFill>
                <a:latin typeface="Courier New" pitchFamily="-106" charset="0"/>
                <a:ea typeface="ＭＳ Ｐゴシック" pitchFamily="-106" charset="-128"/>
                <a:cs typeface="Courier New" pitchFamily="-106" charset="0"/>
              </a:rPr>
              <a:t> &lt; </a:t>
            </a:r>
            <a:r>
              <a:rPr lang="en-US" b="1" dirty="0">
                <a:solidFill>
                  <a:srgbClr val="FF6600"/>
                </a:solidFill>
                <a:latin typeface="Courier New" pitchFamily="-106" charset="0"/>
                <a:ea typeface="ＭＳ Ｐゴシック" pitchFamily="-106" charset="-128"/>
                <a:cs typeface="Courier New" pitchFamily="-106" charset="0"/>
              </a:rPr>
              <a:t>5</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i</a:t>
            </a:r>
            <a:r>
              <a:rPr lang="en-US" b="1" dirty="0" smtClean="0">
                <a:solidFill>
                  <a:srgbClr val="000000"/>
                </a:solidFill>
                <a:latin typeface="Courier New" pitchFamily="-106" charset="0"/>
                <a:ea typeface="ＭＳ Ｐゴシック" pitchFamily="-106" charset="-128"/>
                <a:cs typeface="Courier New" pitchFamily="-106" charset="0"/>
              </a:rPr>
              <a:t> += </a:t>
            </a:r>
            <a:r>
              <a:rPr lang="en-US" b="1" dirty="0" smtClean="0">
                <a:solidFill>
                  <a:srgbClr val="FF6600"/>
                </a:solidFill>
                <a:latin typeface="Courier New" pitchFamily="-106" charset="0"/>
                <a:ea typeface="ＭＳ Ｐゴシック" pitchFamily="-106" charset="-128"/>
                <a:cs typeface="Courier New" pitchFamily="-106" charset="0"/>
              </a:rPr>
              <a:t>1</a:t>
            </a:r>
            <a:r>
              <a:rPr lang="en-US" b="1" dirty="0" smtClean="0">
                <a:solidFill>
                  <a:srgbClr val="000000"/>
                </a:solidFill>
                <a:latin typeface="Courier New" pitchFamily="-106" charset="0"/>
                <a:ea typeface="ＭＳ Ｐゴシック" pitchFamily="-106" charset="-128"/>
                <a:cs typeface="Courier New" pitchFamily="-106" charset="0"/>
              </a:rPr>
              <a:t>) {</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function</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myFunction</a:t>
            </a:r>
            <a:r>
              <a:rPr lang="en-US" b="1" dirty="0" smtClean="0">
                <a:solidFill>
                  <a:srgbClr val="000000"/>
                </a:solidFill>
                <a:latin typeface="Courier New" pitchFamily="-106" charset="0"/>
                <a:ea typeface="ＭＳ Ｐゴシック" pitchFamily="-106" charset="-128"/>
                <a:cs typeface="Courier New" pitchFamily="-106" charset="0"/>
              </a:rPr>
              <a:t>(</a:t>
            </a:r>
            <a:r>
              <a:rPr lang="en-US" b="1" dirty="0">
                <a:solidFill>
                  <a:srgbClr val="000000"/>
                </a:solidFill>
                <a:latin typeface="Courier New" pitchFamily="-106" charset="0"/>
                <a:ea typeface="ＭＳ Ｐゴシック" pitchFamily="-106" charset="-128"/>
                <a:cs typeface="Courier New" pitchFamily="-106" charset="0"/>
              </a:rPr>
              <a:t>) </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return</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smtClean="0">
                <a:solidFill>
                  <a:srgbClr val="FF6600"/>
                </a:solidFill>
                <a:latin typeface="Courier New" pitchFamily="-106" charset="0"/>
                <a:ea typeface="ＭＳ Ｐゴシック" pitchFamily="-106" charset="-128"/>
                <a:cs typeface="Courier New" pitchFamily="-106" charset="0"/>
              </a:rPr>
              <a:t>2</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0000"/>
                </a:solidFill>
                <a:latin typeface="Courier New" pitchFamily="-106" charset="0"/>
                <a:ea typeface="ＭＳ Ｐゴシック" pitchFamily="-106" charset="-128"/>
                <a:cs typeface="Courier New" pitchFamily="-106" charset="0"/>
              </a:rPr>
              <a:t>} </a:t>
            </a:r>
            <a:r>
              <a:rPr lang="en-US" b="1" dirty="0">
                <a:solidFill>
                  <a:srgbClr val="479B8F"/>
                </a:solidFill>
                <a:latin typeface="Courier New" pitchFamily="-106" charset="0"/>
                <a:ea typeface="ＭＳ Ｐゴシック" pitchFamily="-106" charset="-128"/>
                <a:cs typeface="Courier New" pitchFamily="-106" charset="0"/>
              </a:rPr>
              <a:t>// !!! syntax error</a:t>
            </a: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myFunction</a:t>
            </a:r>
            <a:r>
              <a:rPr lang="en-US" b="1" dirty="0" smtClean="0">
                <a:solidFill>
                  <a:srgbClr val="000000"/>
                </a:solidFill>
                <a:latin typeface="Courier New" pitchFamily="-106" charset="0"/>
                <a:ea typeface="ＭＳ Ｐゴシック" pitchFamily="-106" charset="-128"/>
                <a:cs typeface="Courier New" pitchFamily="-106" charset="0"/>
              </a:rPr>
              <a:t>(</a:t>
            </a:r>
            <a:r>
              <a:rPr lang="en-US"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smtClean="0">
                <a:solidFill>
                  <a:srgbClr val="000000"/>
                </a:solidFill>
                <a:latin typeface="Courier New" pitchFamily="-106" charset="0"/>
                <a:ea typeface="ＭＳ Ｐゴシック" pitchFamily="-106" charset="-128"/>
                <a:cs typeface="Courier New" pitchFamily="-106" charset="0"/>
              </a:rPr>
              <a:t>}</a:t>
            </a:r>
            <a:endParaRPr lang="en-US"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72743668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4909032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Good Practices</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4" name="Picture 3"/>
          <p:cNvPicPr>
            <a:picLocks noChangeAspect="1"/>
          </p:cNvPicPr>
          <p:nvPr/>
        </p:nvPicPr>
        <p:blipFill>
          <a:blip r:embed="rId2"/>
          <a:stretch>
            <a:fillRect/>
          </a:stretch>
        </p:blipFill>
        <p:spPr>
          <a:xfrm>
            <a:off x="4932040" y="2849612"/>
            <a:ext cx="2456160" cy="2456160"/>
          </a:xfrm>
          <a:prstGeom prst="rect">
            <a:avLst/>
          </a:prstGeom>
        </p:spPr>
      </p:pic>
      <p:sp>
        <p:nvSpPr>
          <p:cNvPr id="5" name="Rounded Rectangular Callout 4"/>
          <p:cNvSpPr/>
          <p:nvPr/>
        </p:nvSpPr>
        <p:spPr>
          <a:xfrm>
            <a:off x="6732240" y="1777380"/>
            <a:ext cx="2195736" cy="576064"/>
          </a:xfrm>
          <a:prstGeom prst="wedgeRoundRectCallout">
            <a:avLst>
              <a:gd name="adj1" fmla="val -68517"/>
              <a:gd name="adj2" fmla="val 122626"/>
              <a:gd name="adj3" fmla="val 16667"/>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800" b="1" i="1" dirty="0" smtClean="0">
                <a:ln w="12700">
                  <a:solidFill>
                    <a:schemeClr val="tx1"/>
                  </a:solidFill>
                  <a:prstDash val="solid"/>
                </a:ln>
                <a:solidFill>
                  <a:schemeClr val="tx1"/>
                </a:solidFill>
                <a:effectLst>
                  <a:outerShdw blurRad="41275" dist="20320" dir="1800000" algn="tl" rotWithShape="0">
                    <a:srgbClr val="000000">
                      <a:alpha val="40000"/>
                    </a:srgbClr>
                  </a:outerShdw>
                </a:effectLst>
                <a:latin typeface="Cochin"/>
                <a:cs typeface="Cochin"/>
              </a:rPr>
              <a:t>And </a:t>
            </a:r>
            <a:r>
              <a:rPr lang="en-US" sz="2800" b="1" i="1" dirty="0" smtClean="0">
                <a:ln w="12700">
                  <a:solidFill>
                    <a:schemeClr val="tx1"/>
                  </a:solidFill>
                  <a:prstDash val="solid"/>
                </a:ln>
                <a:solidFill>
                  <a:srgbClr val="FF0000"/>
                </a:solidFill>
                <a:effectLst>
                  <a:outerShdw blurRad="41275" dist="20320" dir="1800000" algn="tl" rotWithShape="0">
                    <a:srgbClr val="000000">
                      <a:alpha val="40000"/>
                    </a:srgbClr>
                  </a:outerShdw>
                </a:effectLst>
                <a:latin typeface="Cochin"/>
                <a:cs typeface="Cochin"/>
              </a:rPr>
              <a:t>you</a:t>
            </a:r>
            <a:r>
              <a:rPr lang="en-US" sz="2800" b="1" i="1" dirty="0" smtClean="0">
                <a:ln w="12700">
                  <a:solidFill>
                    <a:schemeClr val="tx1"/>
                  </a:solidFill>
                  <a:prstDash val="solid"/>
                </a:ln>
                <a:solidFill>
                  <a:schemeClr val="tx1"/>
                </a:solidFill>
                <a:effectLst>
                  <a:outerShdw blurRad="41275" dist="20320" dir="1800000" algn="tl" rotWithShape="0">
                    <a:srgbClr val="000000">
                      <a:alpha val="40000"/>
                    </a:srgbClr>
                  </a:outerShdw>
                </a:effectLst>
                <a:latin typeface="Cochin"/>
                <a:cs typeface="Cochin"/>
              </a:rPr>
              <a:t>?</a:t>
            </a:r>
            <a:endParaRPr lang="en-US" sz="2800" b="1" i="1" dirty="0">
              <a:ln w="12700">
                <a:solidFill>
                  <a:schemeClr val="tx1"/>
                </a:solidFill>
                <a:prstDash val="solid"/>
              </a:ln>
              <a:solidFill>
                <a:schemeClr val="tx1"/>
              </a:solidFill>
              <a:effectLst>
                <a:outerShdw blurRad="41275" dist="20320" dir="1800000" algn="tl" rotWithShape="0">
                  <a:srgbClr val="000000">
                    <a:alpha val="40000"/>
                  </a:srgbClr>
                </a:outerShdw>
              </a:effectLst>
              <a:latin typeface="Cochin"/>
              <a:cs typeface="Cochin"/>
            </a:endParaRPr>
          </a:p>
        </p:txBody>
      </p:sp>
    </p:spTree>
    <p:extLst>
      <p:ext uri="{BB962C8B-B14F-4D97-AF65-F5344CB8AC3E}">
        <p14:creationId xmlns:p14="http://schemas.microsoft.com/office/powerpoint/2010/main" val="150265129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Global variables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The language makes it easy to define…</a:t>
            </a:r>
          </a:p>
          <a:p>
            <a:pPr eaLnBrk="1" hangingPunct="1">
              <a:lnSpc>
                <a:spcPct val="90000"/>
              </a:lnSpc>
            </a:pPr>
            <a:r>
              <a:rPr lang="en-US" dirty="0" smtClean="0"/>
              <a:t>… but excessive uses weaken the resiliency of programs</a:t>
            </a:r>
          </a:p>
          <a:p>
            <a:pPr eaLnBrk="1" hangingPunct="1">
              <a:lnSpc>
                <a:spcPct val="90000"/>
              </a:lnSpc>
            </a:pPr>
            <a:endParaRPr lang="en-US" dirty="0" smtClean="0"/>
          </a:p>
          <a:p>
            <a:pPr eaLnBrk="1" hangingPunct="1">
              <a:lnSpc>
                <a:spcPct val="90000"/>
              </a:lnSpc>
            </a:pPr>
            <a:r>
              <a:rPr lang="en-US" dirty="0" smtClean="0"/>
              <a:t>A good practice to minimize the use of global variables</a:t>
            </a:r>
          </a:p>
          <a:p>
            <a:pPr lvl="1" eaLnBrk="1" hangingPunct="1">
              <a:lnSpc>
                <a:spcPct val="90000"/>
              </a:lnSpc>
            </a:pPr>
            <a:r>
              <a:rPr lang="en-US" dirty="0" smtClean="0"/>
              <a:t>Create a single global variable for your app!</a:t>
            </a:r>
          </a:p>
        </p:txBody>
      </p:sp>
      <p:sp>
        <p:nvSpPr>
          <p:cNvPr id="4" name="Espace réservé du contenu 3"/>
          <p:cNvSpPr>
            <a:spLocks noGrp="1"/>
          </p:cNvSpPr>
          <p:nvPr>
            <p:ph sz="quarter" idx="13"/>
          </p:nvPr>
        </p:nvSpPr>
        <p:spPr/>
        <p:txBody>
          <a:bodyPr/>
          <a:lstStyle/>
          <a:p>
            <a:r>
              <a:rPr lang="en-US" dirty="0" smtClean="0"/>
              <a:t>Good Practices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94073459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Global variables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Example:</a:t>
            </a:r>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r>
              <a:rPr lang="en-US" dirty="0" smtClean="0"/>
              <a:t>Only </a:t>
            </a:r>
            <a:r>
              <a:rPr lang="en-US" i="1" dirty="0" smtClean="0"/>
              <a:t>MY_SUPER_APP </a:t>
            </a:r>
            <a:r>
              <a:rPr lang="en-US" dirty="0" smtClean="0"/>
              <a:t>is global</a:t>
            </a:r>
            <a:endParaRPr lang="en-US" i="1" dirty="0" smtClean="0"/>
          </a:p>
        </p:txBody>
      </p:sp>
      <p:sp>
        <p:nvSpPr>
          <p:cNvPr id="4" name="Espace réservé du contenu 3"/>
          <p:cNvSpPr>
            <a:spLocks noGrp="1"/>
          </p:cNvSpPr>
          <p:nvPr>
            <p:ph sz="quarter" idx="13"/>
          </p:nvPr>
        </p:nvSpPr>
        <p:spPr/>
        <p:txBody>
          <a:bodyPr/>
          <a:lstStyle/>
          <a:p>
            <a:r>
              <a:rPr lang="en-US" dirty="0"/>
              <a:t>Good Practices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849388"/>
            <a:ext cx="8785225" cy="216024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MY_SUPER_APP = {};</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MY_SUPER_APP.myVar</a:t>
            </a:r>
            <a:r>
              <a:rPr lang="en-GB" b="1" dirty="0" smtClean="0">
                <a:solidFill>
                  <a:schemeClr val="tx1"/>
                </a:solidFill>
                <a:latin typeface="Courier New" pitchFamily="-106" charset="0"/>
                <a:ea typeface="ＭＳ Ｐゴシック" pitchFamily="-106" charset="-128"/>
                <a:cs typeface="Courier New" pitchFamily="-106" charset="0"/>
              </a:rPr>
              <a:t> = 12;</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MY_SUPER_APP.myFunction</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 ... };</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MY_SUPER_APP.myObject</a:t>
            </a:r>
            <a:r>
              <a:rPr lang="en-GB" b="1" dirty="0" smtClean="0">
                <a:solidFill>
                  <a:schemeClr val="tx1"/>
                </a:solidFill>
                <a:latin typeface="Courier New" pitchFamily="-106" charset="0"/>
                <a:ea typeface="ＭＳ Ｐゴシック" pitchFamily="-106" charset="-128"/>
                <a:cs typeface="Courier New" pitchFamily="-106" charset="0"/>
              </a:rPr>
              <a:t> = { ... };</a:t>
            </a:r>
          </a:p>
          <a:p>
            <a:pPr eaLnBrk="1" hangingPunct="1">
              <a:buFont typeface="Wingdings" pitchFamily="1" charset="2"/>
              <a:buNone/>
            </a:pPr>
            <a:endParaRPr lang="fr-CH" b="1" dirty="0">
              <a:solidFill>
                <a:schemeClr val="tx1"/>
              </a:solidFill>
              <a:latin typeface="Courier New" pitchFamily="1" charset="0"/>
              <a:ea typeface="ＭＳ Ｐゴシック" pitchFamily="1" charset="-128"/>
            </a:endParaRPr>
          </a:p>
        </p:txBody>
      </p:sp>
    </p:spTree>
    <p:extLst>
      <p:ext uri="{BB962C8B-B14F-4D97-AF65-F5344CB8AC3E}">
        <p14:creationId xmlns:p14="http://schemas.microsoft.com/office/powerpoint/2010/main" val="338533754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Global variables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Another way is to declare all your code inside a function you invoke immediately:</a:t>
            </a:r>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marL="0" indent="0" eaLnBrk="1" hangingPunct="1">
              <a:lnSpc>
                <a:spcPct val="90000"/>
              </a:lnSpc>
              <a:buNone/>
            </a:pPr>
            <a:endParaRPr lang="en-US" dirty="0" smtClean="0"/>
          </a:p>
        </p:txBody>
      </p:sp>
      <p:sp>
        <p:nvSpPr>
          <p:cNvPr id="4" name="Espace réservé du contenu 3"/>
          <p:cNvSpPr>
            <a:spLocks noGrp="1"/>
          </p:cNvSpPr>
          <p:nvPr>
            <p:ph sz="quarter" idx="13"/>
          </p:nvPr>
        </p:nvSpPr>
        <p:spPr/>
        <p:txBody>
          <a:bodyPr/>
          <a:lstStyle/>
          <a:p>
            <a:r>
              <a:rPr lang="en-US" dirty="0"/>
              <a:t>Good Practices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497460"/>
            <a:ext cx="8785225" cy="244827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myVar</a:t>
            </a:r>
            <a:r>
              <a:rPr lang="en-GB" b="1" dirty="0" smtClean="0">
                <a:solidFill>
                  <a:schemeClr val="tx1"/>
                </a:solidFill>
                <a:latin typeface="Courier New" pitchFamily="-106" charset="0"/>
                <a:ea typeface="ＭＳ Ｐゴシック" pitchFamily="-106" charset="-128"/>
                <a:cs typeface="Courier New" pitchFamily="-106" charset="0"/>
              </a:rPr>
              <a:t> = 12;</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myObject</a:t>
            </a:r>
            <a:r>
              <a:rPr lang="en-GB" b="1" dirty="0" smtClean="0">
                <a:solidFill>
                  <a:schemeClr val="tx1"/>
                </a:solidFill>
                <a:latin typeface="Courier New" pitchFamily="-106" charset="0"/>
                <a:ea typeface="ＭＳ Ｐゴシック" pitchFamily="-106" charset="-128"/>
                <a:cs typeface="Courier New" pitchFamily="-106" charset="0"/>
              </a:rPr>
              <a:t> = { ... };</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createArticle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3817163848"/>
      </p:ext>
    </p:extLst>
  </p:cSld>
  <p:clrMapOvr>
    <a:masterClrMapping/>
  </p:clrMapOvr>
</p:sld>
</file>

<file path=ppt/theme/theme1.xml><?xml version="1.0" encoding="utf-8"?>
<a:theme xmlns:a="http://schemas.openxmlformats.org/drawingml/2006/main" name="SUPINFOThem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SUPINFOTheme.thmx</Template>
  <TotalTime>0</TotalTime>
  <Words>4028</Words>
  <Application>Microsoft Macintosh PowerPoint</Application>
  <PresentationFormat>On-screen Show (16:10)</PresentationFormat>
  <Paragraphs>1065</Paragraphs>
  <Slides>117</Slides>
  <Notes>12</Notes>
  <HiddenSlides>0</HiddenSlides>
  <MMClips>0</MMClips>
  <ScaleCrop>false</ScaleCrop>
  <HeadingPairs>
    <vt:vector size="4" baseType="variant">
      <vt:variant>
        <vt:lpstr>Theme</vt:lpstr>
      </vt:variant>
      <vt:variant>
        <vt:i4>1</vt:i4>
      </vt:variant>
      <vt:variant>
        <vt:lpstr>Slide Titles</vt:lpstr>
      </vt:variant>
      <vt:variant>
        <vt:i4>117</vt:i4>
      </vt:variant>
    </vt:vector>
  </HeadingPairs>
  <TitlesOfParts>
    <vt:vector size="118" baseType="lpstr">
      <vt:lpstr>SUPINFOTheme</vt:lpstr>
      <vt:lpstr>PowerPoint Presentation</vt:lpstr>
      <vt:lpstr>PowerPoint Presentation</vt:lpstr>
      <vt:lpstr>PowerPoint Presentation</vt:lpstr>
      <vt:lpstr>REMINDERS</vt:lpstr>
      <vt:lpstr>PowerPoint Presentation</vt:lpstr>
      <vt:lpstr>Community</vt:lpstr>
      <vt:lpstr>Community</vt:lpstr>
      <vt:lpstr>JavaScript Everywhere</vt:lpstr>
      <vt:lpstr>PowerPoint Presentation</vt:lpstr>
      <vt:lpstr>PowerPoint Presentation</vt:lpstr>
      <vt:lpstr>Variable scope</vt:lpstr>
      <vt:lpstr>Function Expressions</vt:lpstr>
      <vt:lpstr>PowerPoint Presentation</vt:lpstr>
      <vt:lpstr>PowerPoint Presentation</vt:lpstr>
      <vt:lpstr>Fn expression VS Fn declaration</vt:lpstr>
      <vt:lpstr>Questions ?</vt:lpstr>
      <vt:lpstr>Object oriented  programming</vt:lpstr>
      <vt:lpstr>Presentation</vt:lpstr>
      <vt:lpstr>Presentation</vt:lpstr>
      <vt:lpstr>Presentation</vt:lpstr>
      <vt:lpstr>Presentation</vt:lpstr>
      <vt:lpstr>Presentation</vt:lpstr>
      <vt:lpstr>Object Literals</vt:lpstr>
      <vt:lpstr>Object Literals</vt:lpstr>
      <vt:lpstr>Object Literals</vt:lpstr>
      <vt:lpstr>Object Literals</vt:lpstr>
      <vt:lpstr>Object Literals</vt:lpstr>
      <vt:lpstr>Prototype link</vt:lpstr>
      <vt:lpstr>Prototype link</vt:lpstr>
      <vt:lpstr>Function Objects</vt:lpstr>
      <vt:lpstr>Function Objects</vt:lpstr>
      <vt:lpstr>Function Objects</vt:lpstr>
      <vt:lpstr>Function Objects</vt:lpstr>
      <vt:lpstr>Enumerable</vt:lpstr>
      <vt:lpstr>Enumerable</vt:lpstr>
      <vt:lpstr>Enumerable</vt:lpstr>
      <vt:lpstr>Private members</vt:lpstr>
      <vt:lpstr>Private members</vt:lpstr>
      <vt:lpstr>Introduction to closures</vt:lpstr>
      <vt:lpstr>Introduction to closures</vt:lpstr>
      <vt:lpstr>Questions ?</vt:lpstr>
      <vt:lpstr>Context binding</vt:lpstr>
      <vt:lpstr>Presentation</vt:lpstr>
      <vt:lpstr>Apply</vt:lpstr>
      <vt:lpstr>PowerPoint Presentation</vt:lpstr>
      <vt:lpstr>Call</vt:lpstr>
      <vt:lpstr>Bind</vt:lpstr>
      <vt:lpstr>Bind</vt:lpstr>
      <vt:lpstr>this</vt:lpstr>
      <vt:lpstr>Questions ?</vt:lpstr>
      <vt:lpstr>Inheritance</vt:lpstr>
      <vt:lpstr>Presentation</vt:lpstr>
      <vt:lpstr>Inheritance &amp; Prototypes</vt:lpstr>
      <vt:lpstr>Prototype Chain</vt:lpstr>
      <vt:lpstr>Prototype Chain</vt:lpstr>
      <vt:lpstr>Prototype Chain</vt:lpstr>
      <vt:lpstr>Prototype Chain</vt:lpstr>
      <vt:lpstr>Prototype Chain</vt:lpstr>
      <vt:lpstr>Prototype Chain</vt:lpstr>
      <vt:lpstr>Prototype Chain</vt:lpstr>
      <vt:lpstr>Inheritance with Object literals</vt:lpstr>
      <vt:lpstr>Inheritance with Function Objects</vt:lpstr>
      <vt:lpstr>Inheritance with Function Objects</vt:lpstr>
      <vt:lpstr>Inheritance with Function Objects</vt:lpstr>
      <vt:lpstr>Inheritance with Function Objects</vt:lpstr>
      <vt:lpstr>Questions ?</vt:lpstr>
      <vt:lpstr>Property Descriptors</vt:lpstr>
      <vt:lpstr>Presentation</vt:lpstr>
      <vt:lpstr>Data Descriptors</vt:lpstr>
      <vt:lpstr>Data Descriptors</vt:lpstr>
      <vt:lpstr>Data Descriptors</vt:lpstr>
      <vt:lpstr>Data Descriptors</vt:lpstr>
      <vt:lpstr>Accessor Descriptors</vt:lpstr>
      <vt:lpstr>Accessor Descriptors</vt:lpstr>
      <vt:lpstr>Accessor Descriptors</vt:lpstr>
      <vt:lpstr>Several ways to create a property…</vt:lpstr>
      <vt:lpstr>Retrieve a Property Descriptor</vt:lpstr>
      <vt:lpstr>Define several descriptors</vt:lpstr>
      <vt:lpstr>Define several descriptors</vt:lpstr>
      <vt:lpstr>Define several descriptors</vt:lpstr>
      <vt:lpstr>Frozen &amp; Sealed objects</vt:lpstr>
      <vt:lpstr>Frozen &amp; Sealed objects</vt:lpstr>
      <vt:lpstr>Frozen &amp; Sealed objects</vt:lpstr>
      <vt:lpstr>Frozen &amp; Sealed objects</vt:lpstr>
      <vt:lpstr>Questions ?</vt:lpstr>
      <vt:lpstr>Strict Mode</vt:lpstr>
      <vt:lpstr>Presentation</vt:lpstr>
      <vt:lpstr>What is the difference ?</vt:lpstr>
      <vt:lpstr>Scope</vt:lpstr>
      <vt:lpstr>Put the strict mode on</vt:lpstr>
      <vt:lpstr>Put the strict mode on</vt:lpstr>
      <vt:lpstr>Converting mistakes into errors</vt:lpstr>
      <vt:lpstr>Paving the way for the future…</vt:lpstr>
      <vt:lpstr>Paving the way for the future…</vt:lpstr>
      <vt:lpstr>Questions ?</vt:lpstr>
      <vt:lpstr>Good Practices</vt:lpstr>
      <vt:lpstr>Global variables</vt:lpstr>
      <vt:lpstr>Global variables</vt:lpstr>
      <vt:lpstr>Global variables</vt:lpstr>
      <vt:lpstr>Global variables</vt:lpstr>
      <vt:lpstr>Global variables</vt:lpstr>
      <vt:lpstr>Questions ?</vt:lpstr>
      <vt:lpstr>Modular javascript</vt:lpstr>
      <vt:lpstr>Modularity</vt:lpstr>
      <vt:lpstr>Modularity</vt:lpstr>
      <vt:lpstr>Modularity</vt:lpstr>
      <vt:lpstr>CommonJS</vt:lpstr>
      <vt:lpstr>CommonJS</vt:lpstr>
      <vt:lpstr>CommonJS - Define a module</vt:lpstr>
      <vt:lpstr>CommonJS - Define a module</vt:lpstr>
      <vt:lpstr>CommonJS - Access to a module</vt:lpstr>
      <vt:lpstr>CommonJS - Access to a module</vt:lpstr>
      <vt:lpstr>CommonJS - Advantages</vt:lpstr>
      <vt:lpstr>Who implement the spec ?</vt:lpstr>
      <vt:lpstr>Why to see CommonJS ?</vt:lpstr>
      <vt:lpstr>Questions ?</vt:lpstr>
      <vt:lpstr>PowerPoint Presentation</vt:lpstr>
    </vt:vector>
  </TitlesOfParts>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SUPINFO E-Learning Course Template</dc:title>
  <dc:subject>Template 2006 for SUPINFo courses &amp; Presentations</dc:subject>
  <dc:creator/>
  <cp:keywords>SUPINFO E-Learning Template</cp:keywords>
  <cp:lastModifiedBy/>
  <cp:revision>276</cp:revision>
  <dcterms:created xsi:type="dcterms:W3CDTF">2010-02-28T17:00:24Z</dcterms:created>
  <dcterms:modified xsi:type="dcterms:W3CDTF">2012-08-06T13:59:00Z</dcterms:modified>
  <cp:category>SUPINFO PowerPoint Templates</cp:category>
</cp:coreProperties>
</file>

<file path=docProps/thumbnail.jpeg>
</file>